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8"/>
  </p:notesMasterIdLst>
  <p:sldIdLst>
    <p:sldId id="347" r:id="rId2"/>
    <p:sldId id="265" r:id="rId3"/>
    <p:sldId id="266" r:id="rId4"/>
    <p:sldId id="267" r:id="rId5"/>
    <p:sldId id="325" r:id="rId6"/>
    <p:sldId id="348" r:id="rId7"/>
    <p:sldId id="327" r:id="rId8"/>
    <p:sldId id="328" r:id="rId9"/>
    <p:sldId id="329" r:id="rId10"/>
    <p:sldId id="330" r:id="rId11"/>
    <p:sldId id="336" r:id="rId12"/>
    <p:sldId id="344" r:id="rId13"/>
    <p:sldId id="349" r:id="rId14"/>
    <p:sldId id="332" r:id="rId15"/>
    <p:sldId id="333" r:id="rId16"/>
    <p:sldId id="334" r:id="rId17"/>
    <p:sldId id="335" r:id="rId18"/>
    <p:sldId id="337" r:id="rId19"/>
    <p:sldId id="338" r:id="rId20"/>
    <p:sldId id="339" r:id="rId21"/>
    <p:sldId id="340" r:id="rId22"/>
    <p:sldId id="341" r:id="rId23"/>
    <p:sldId id="342" r:id="rId24"/>
    <p:sldId id="343" r:id="rId25"/>
    <p:sldId id="345" r:id="rId26"/>
    <p:sldId id="34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on't take the bait" id="{77BC61EC-1C2E-4E4D-8398-C829103FD026}">
          <p14:sldIdLst>
            <p14:sldId id="347"/>
            <p14:sldId id="265"/>
            <p14:sldId id="266"/>
            <p14:sldId id="267"/>
            <p14:sldId id="325"/>
            <p14:sldId id="348"/>
            <p14:sldId id="327"/>
            <p14:sldId id="328"/>
            <p14:sldId id="329"/>
            <p14:sldId id="330"/>
            <p14:sldId id="336"/>
            <p14:sldId id="344"/>
            <p14:sldId id="349"/>
            <p14:sldId id="332"/>
            <p14:sldId id="333"/>
            <p14:sldId id="334"/>
            <p14:sldId id="335"/>
            <p14:sldId id="337"/>
            <p14:sldId id="338"/>
            <p14:sldId id="339"/>
            <p14:sldId id="340"/>
            <p14:sldId id="341"/>
            <p14:sldId id="342"/>
            <p14:sldId id="343"/>
            <p14:sldId id="345"/>
            <p14:sldId id="34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888E"/>
    <a:srgbClr val="464A4F"/>
    <a:srgbClr val="783CBD"/>
    <a:srgbClr val="00ADC9"/>
    <a:srgbClr val="3FAE29"/>
    <a:srgbClr val="005BB5"/>
    <a:srgbClr val="FF8400"/>
    <a:srgbClr val="1029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86118" autoAdjust="0"/>
  </p:normalViewPr>
  <p:slideViewPr>
    <p:cSldViewPr snapToGrid="0">
      <p:cViewPr>
        <p:scale>
          <a:sx n="80" d="100"/>
          <a:sy n="80" d="100"/>
        </p:scale>
        <p:origin x="312" y="48"/>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5BA649-C2BE-4CE5-A3EF-656607762116}" type="datetimeFigureOut">
              <a:rPr lang="en-US" smtClean="0"/>
              <a:t>04-Apr-17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217C80-D8D1-45D4-B870-01685B9D6686}" type="slidenum">
              <a:rPr lang="en-US" smtClean="0"/>
              <a:t>‹#›</a:t>
            </a:fld>
            <a:endParaRPr lang="en-US"/>
          </a:p>
        </p:txBody>
      </p:sp>
    </p:spTree>
    <p:extLst>
      <p:ext uri="{BB962C8B-B14F-4D97-AF65-F5344CB8AC3E}">
        <p14:creationId xmlns:p14="http://schemas.microsoft.com/office/powerpoint/2010/main" val="70649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Phishing</a:t>
            </a:r>
            <a:r>
              <a:rPr lang="en-GB" sz="1200" kern="1200" baseline="0" dirty="0" smtClean="0">
                <a:solidFill>
                  <a:schemeClr val="tx1"/>
                </a:solidFill>
                <a:effectLst/>
                <a:latin typeface="+mn-lt"/>
                <a:ea typeface="+mn-ea"/>
                <a:cs typeface="+mn-cs"/>
              </a:rPr>
              <a:t> is a big issue that we all need to be aware of – and play our part in stopping. It impacts both our organization, but also your personal life too. </a:t>
            </a:r>
          </a:p>
          <a:p>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this session we’re going to look at:</a:t>
            </a:r>
          </a:p>
          <a:p>
            <a:r>
              <a:rPr lang="en-GB" sz="1200" kern="1200" dirty="0" smtClean="0">
                <a:solidFill>
                  <a:schemeClr val="tx1"/>
                </a:solidFill>
                <a:effectLst/>
                <a:latin typeface="+mn-lt"/>
                <a:ea typeface="+mn-ea"/>
                <a:cs typeface="+mn-cs"/>
              </a:rPr>
              <a:t> - The different</a:t>
            </a:r>
            <a:r>
              <a:rPr lang="en-GB" sz="1200" kern="1200" baseline="0" dirty="0" smtClean="0">
                <a:solidFill>
                  <a:schemeClr val="tx1"/>
                </a:solidFill>
                <a:effectLst/>
                <a:latin typeface="+mn-lt"/>
                <a:ea typeface="+mn-ea"/>
                <a:cs typeface="+mn-cs"/>
              </a:rPr>
              <a:t> types of phishing</a:t>
            </a:r>
          </a:p>
          <a:p>
            <a:r>
              <a:rPr lang="en-GB" sz="1200" kern="1200" baseline="0" dirty="0" smtClean="0">
                <a:solidFill>
                  <a:schemeClr val="tx1"/>
                </a:solidFill>
                <a:effectLst/>
                <a:latin typeface="+mn-lt"/>
                <a:ea typeface="+mn-ea"/>
                <a:cs typeface="+mn-cs"/>
              </a:rPr>
              <a:t> - Can you spot a phishing email</a:t>
            </a:r>
          </a:p>
          <a:p>
            <a:r>
              <a:rPr lang="en-GB" sz="1200" kern="1200" baseline="0" dirty="0" smtClean="0">
                <a:solidFill>
                  <a:schemeClr val="tx1"/>
                </a:solidFill>
                <a:effectLst/>
                <a:latin typeface="+mn-lt"/>
                <a:ea typeface="+mn-ea"/>
                <a:cs typeface="+mn-cs"/>
              </a:rPr>
              <a:t> - Ten tell tale signs of a phish</a:t>
            </a:r>
          </a:p>
          <a:p>
            <a:r>
              <a:rPr lang="en-GB" sz="1200" kern="1200" baseline="0" dirty="0" smtClean="0">
                <a:solidFill>
                  <a:schemeClr val="tx1"/>
                </a:solidFill>
                <a:effectLst/>
                <a:latin typeface="+mn-lt"/>
                <a:ea typeface="+mn-ea"/>
                <a:cs typeface="+mn-cs"/>
              </a:rPr>
              <a:t> - And then some tools to help you avoid phishing in the future</a:t>
            </a:r>
          </a:p>
          <a:p>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1</a:t>
            </a:fld>
            <a:endParaRPr lang="en-US"/>
          </a:p>
        </p:txBody>
      </p:sp>
    </p:spTree>
    <p:extLst>
      <p:ext uri="{BB962C8B-B14F-4D97-AF65-F5344CB8AC3E}">
        <p14:creationId xmlns:p14="http://schemas.microsoft.com/office/powerpoint/2010/main" val="2161186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did you get on this time?</a:t>
            </a:r>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10</a:t>
            </a:fld>
            <a:endParaRPr lang="en-US"/>
          </a:p>
        </p:txBody>
      </p:sp>
    </p:spTree>
    <p:extLst>
      <p:ext uri="{BB962C8B-B14F-4D97-AF65-F5344CB8AC3E}">
        <p14:creationId xmlns:p14="http://schemas.microsoft.com/office/powerpoint/2010/main" val="448264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Phishing emails can</a:t>
            </a:r>
            <a:r>
              <a:rPr lang="en-GB" baseline="0" dirty="0" smtClean="0"/>
              <a:t> be very, very convincing. This is an example of a UK TV licensing phish. You can see how similar the phishing email is to the genuine one.</a:t>
            </a:r>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11</a:t>
            </a:fld>
            <a:endParaRPr lang="en-US"/>
          </a:p>
        </p:txBody>
      </p:sp>
    </p:spTree>
    <p:extLst>
      <p:ext uri="{BB962C8B-B14F-4D97-AF65-F5344CB8AC3E}">
        <p14:creationId xmlns:p14="http://schemas.microsoft.com/office/powerpoint/2010/main" val="2986654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We’ve just</a:t>
            </a:r>
            <a:r>
              <a:rPr lang="en-GB" baseline="0" dirty="0" smtClean="0"/>
              <a:t> had a look at some nicely formatted emails. But don’t think that all phishing emails are glossy. In this example here, the attacker has spoofed the CFO’s email address (see it’s total </a:t>
            </a:r>
            <a:r>
              <a:rPr lang="en-GB" b="1" baseline="0" dirty="0" smtClean="0"/>
              <a:t>hyphen</a:t>
            </a:r>
            <a:r>
              <a:rPr lang="en-GB" b="0" baseline="0" dirty="0" smtClean="0"/>
              <a:t> protect, not total protect), and makes it seem that the email is sent by his iPhone to make it more convincing.</a:t>
            </a:r>
            <a:endParaRPr lang="en-US" dirty="0"/>
          </a:p>
        </p:txBody>
      </p:sp>
      <p:sp>
        <p:nvSpPr>
          <p:cNvPr id="4" name="Slide Number Placeholder 3"/>
          <p:cNvSpPr>
            <a:spLocks noGrp="1"/>
          </p:cNvSpPr>
          <p:nvPr>
            <p:ph type="sldNum" sz="quarter" idx="10"/>
          </p:nvPr>
        </p:nvSpPr>
        <p:spPr/>
        <p:txBody>
          <a:bodyPr/>
          <a:lstStyle/>
          <a:p>
            <a:fld id="{F7DDE944-6CEA-4780-A1CC-AC2E6B73CB5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097940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Is there something a little off with the emails? Too good to be true? Trust your instincts if they tell you to be suspicious.</a:t>
            </a:r>
          </a:p>
          <a:p>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14</a:t>
            </a:fld>
            <a:endParaRPr lang="en-US"/>
          </a:p>
        </p:txBody>
      </p:sp>
    </p:spTree>
    <p:extLst>
      <p:ext uri="{BB962C8B-B14F-4D97-AF65-F5344CB8AC3E}">
        <p14:creationId xmlns:p14="http://schemas.microsoft.com/office/powerpoint/2010/main" val="3948094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Instead of directly addressing you, phishing emails often use generic salutations like “Dear Customer.” Using impersonal salutations saves the cybercriminals time so they can maximize their number of potential victims.</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9217C80-D8D1-45D4-B870-01685B9D6686}" type="slidenum">
              <a:rPr lang="en-US" smtClean="0"/>
              <a:t>15</a:t>
            </a:fld>
            <a:endParaRPr lang="en-US"/>
          </a:p>
        </p:txBody>
      </p:sp>
    </p:spTree>
    <p:extLst>
      <p:ext uri="{BB962C8B-B14F-4D97-AF65-F5344CB8AC3E}">
        <p14:creationId xmlns:p14="http://schemas.microsoft.com/office/powerpoint/2010/main" val="2645179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These spoofed sites are often very convincing, so before revealing personal information or confidential data examine the site to make sure it’s real.</a:t>
            </a:r>
          </a:p>
          <a:p>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16</a:t>
            </a:fld>
            <a:endParaRPr lang="en-US"/>
          </a:p>
        </p:txBody>
      </p:sp>
    </p:spTree>
    <p:extLst>
      <p:ext uri="{BB962C8B-B14F-4D97-AF65-F5344CB8AC3E}">
        <p14:creationId xmlns:p14="http://schemas.microsoft.com/office/powerpoint/2010/main" val="2311626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Information like job title, previous employment, or personal interests can be gleaned from social networking sites like LinkedIn and then used to make a phishing email more convincing.</a:t>
            </a:r>
          </a:p>
          <a:p>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17</a:t>
            </a:fld>
            <a:endParaRPr lang="en-US"/>
          </a:p>
        </p:txBody>
      </p:sp>
    </p:spTree>
    <p:extLst>
      <p:ext uri="{BB962C8B-B14F-4D97-AF65-F5344CB8AC3E}">
        <p14:creationId xmlns:p14="http://schemas.microsoft.com/office/powerpoint/2010/main" val="2948191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Thieves often use phrases meant to scare you (such as saying your account has been breached) to trick you into acting without thinking, and in doing so revealing information you ordinarily would not.</a:t>
            </a:r>
          </a:p>
          <a:p>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18</a:t>
            </a:fld>
            <a:endParaRPr lang="en-US"/>
          </a:p>
        </p:txBody>
      </p:sp>
    </p:spTree>
    <p:extLst>
      <p:ext uri="{BB962C8B-B14F-4D97-AF65-F5344CB8AC3E}">
        <p14:creationId xmlns:p14="http://schemas.microsoft.com/office/powerpoint/2010/main" val="3032364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Poor grammar or spelling is often a dead giveaway. Unusual syntax is also a sign that something is wrong.</a:t>
            </a:r>
          </a:p>
          <a:p>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19</a:t>
            </a:fld>
            <a:endParaRPr lang="en-US"/>
          </a:p>
        </p:txBody>
      </p:sp>
    </p:spTree>
    <p:extLst>
      <p:ext uri="{BB962C8B-B14F-4D97-AF65-F5344CB8AC3E}">
        <p14:creationId xmlns:p14="http://schemas.microsoft.com/office/powerpoint/2010/main" val="2343161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 example: “If you don’t respond within 48 hours, your account will be closed.” By convincing you the clock is ticking, thieves hope you’ll make a mistake.</a:t>
            </a:r>
          </a:p>
          <a:p>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20</a:t>
            </a:fld>
            <a:endParaRPr lang="en-US"/>
          </a:p>
        </p:txBody>
      </p:sp>
    </p:spTree>
    <p:extLst>
      <p:ext uri="{BB962C8B-B14F-4D97-AF65-F5344CB8AC3E}">
        <p14:creationId xmlns:p14="http://schemas.microsoft.com/office/powerpoint/2010/main" val="3666242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Phishing</a:t>
            </a:r>
            <a:r>
              <a:rPr lang="en-US" sz="1200" kern="1200" baseline="0" dirty="0" smtClean="0">
                <a:solidFill>
                  <a:schemeClr val="tx1"/>
                </a:solidFill>
                <a:effectLst/>
                <a:latin typeface="+mn-lt"/>
                <a:ea typeface="+mn-ea"/>
                <a:cs typeface="+mn-cs"/>
              </a:rPr>
              <a:t> is </a:t>
            </a:r>
            <a:r>
              <a:rPr lang="en-US" sz="1200" kern="1200" baseline="0" dirty="0" smtClean="0">
                <a:solidFill>
                  <a:schemeClr val="bg1"/>
                </a:solidFill>
                <a:effectLst/>
                <a:latin typeface="+mn-lt"/>
                <a:ea typeface="+mn-ea"/>
                <a:cs typeface="+mn-cs"/>
              </a:rPr>
              <a:t>a</a:t>
            </a:r>
            <a:r>
              <a:rPr lang="en-US" sz="1200" dirty="0" smtClean="0">
                <a:solidFill>
                  <a:schemeClr val="bg1"/>
                </a:solidFill>
              </a:rPr>
              <a:t>ny type of attempt to trick you into doing something to benefit the crooks.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endParaRPr>
          </a:p>
          <a:p>
            <a:r>
              <a:rPr lang="en-US" sz="1200" kern="1200" dirty="0" smtClean="0">
                <a:solidFill>
                  <a:schemeClr val="tx1"/>
                </a:solidFill>
                <a:effectLst/>
                <a:latin typeface="+mn-lt"/>
                <a:ea typeface="+mn-ea"/>
                <a:cs typeface="+mn-cs"/>
              </a:rPr>
              <a:t>Overwhelmingly, cyber criminals are interested in money. Either they’ll extort money from you using ransomware or social engineering, or they’ll steal data and credentials that can be sold 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what started as simply “phishing” has now evolved into two main tactics of phishing attack – Mass Phishing and Spear Phishing. </a:t>
            </a:r>
          </a:p>
        </p:txBody>
      </p:sp>
      <p:sp>
        <p:nvSpPr>
          <p:cNvPr id="4" name="Slide Number Placeholder 3"/>
          <p:cNvSpPr>
            <a:spLocks noGrp="1"/>
          </p:cNvSpPr>
          <p:nvPr>
            <p:ph type="sldNum" sz="quarter" idx="10"/>
          </p:nvPr>
        </p:nvSpPr>
        <p:spPr/>
        <p:txBody>
          <a:bodyPr/>
          <a:lstStyle/>
          <a:p>
            <a:fld id="{F7DDE944-6CEA-4780-A1CC-AC2E6B73CB5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494254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“You’ve won the grand prize!” or “You’ve got a parcel”. These phishing emails are common, but easy to spot. A similar, trickier variation is asking you to complete a survey in return for a prize.</a:t>
            </a:r>
          </a:p>
          <a:p>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21</a:t>
            </a:fld>
            <a:endParaRPr lang="en-US"/>
          </a:p>
        </p:txBody>
      </p:sp>
    </p:spTree>
    <p:extLst>
      <p:ext uri="{BB962C8B-B14F-4D97-AF65-F5344CB8AC3E}">
        <p14:creationId xmlns:p14="http://schemas.microsoft.com/office/powerpoint/2010/main" val="1923632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These messages spoof real emails asking you to verify your account with a site or organization. Always question why you’re being asked to verify – there’s a good chance it’s a scam. </a:t>
            </a:r>
          </a:p>
          <a:p>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22</a:t>
            </a:fld>
            <a:endParaRPr lang="en-US"/>
          </a:p>
        </p:txBody>
      </p:sp>
    </p:spTree>
    <p:extLst>
      <p:ext uri="{BB962C8B-B14F-4D97-AF65-F5344CB8AC3E}">
        <p14:creationId xmlns:p14="http://schemas.microsoft.com/office/powerpoint/2010/main" val="3411707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Often, cybercriminals will purchase and “squat” on website names that are similar to an official website in the hopes that users go to the wrong site, such as www.google.com vs. www.g00gle.com. Always take a moment to check out the URL before entering your personal information.</a:t>
            </a:r>
          </a:p>
          <a:p>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23</a:t>
            </a:fld>
            <a:endParaRPr lang="en-US"/>
          </a:p>
        </p:txBody>
      </p:sp>
    </p:spTree>
    <p:extLst>
      <p:ext uri="{BB962C8B-B14F-4D97-AF65-F5344CB8AC3E}">
        <p14:creationId xmlns:p14="http://schemas.microsoft.com/office/powerpoint/2010/main" val="2888498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are some handy resources to help you spot phishing at www.sophos.com/prevent-phishing</a:t>
            </a:r>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24</a:t>
            </a:fld>
            <a:endParaRPr lang="en-US"/>
          </a:p>
        </p:txBody>
      </p:sp>
    </p:spTree>
    <p:extLst>
      <p:ext uri="{BB962C8B-B14F-4D97-AF65-F5344CB8AC3E}">
        <p14:creationId xmlns:p14="http://schemas.microsoft.com/office/powerpoint/2010/main" val="3813148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here are some other tips to help make</a:t>
            </a:r>
            <a:r>
              <a:rPr lang="en-GB" baseline="0" dirty="0" smtClean="0"/>
              <a:t> sure you don’t take the phishing bait.</a:t>
            </a:r>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25</a:t>
            </a:fld>
            <a:endParaRPr lang="en-US"/>
          </a:p>
        </p:txBody>
      </p:sp>
    </p:spTree>
    <p:extLst>
      <p:ext uri="{BB962C8B-B14F-4D97-AF65-F5344CB8AC3E}">
        <p14:creationId xmlns:p14="http://schemas.microsoft.com/office/powerpoint/2010/main" val="2522206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Mass phishing</a:t>
            </a:r>
            <a:r>
              <a:rPr lang="en-GB" baseline="0" dirty="0" smtClean="0"/>
              <a:t> attacks particularly target you as individuals: your data, your money, your credentials.</a:t>
            </a:r>
          </a:p>
          <a:p>
            <a:endParaRPr lang="en-GB" baseline="0" dirty="0" smtClean="0"/>
          </a:p>
          <a:p>
            <a:r>
              <a:rPr lang="en-US" sz="1200" b="0" i="0" u="none" strike="noStrike" kern="1200" baseline="0" dirty="0" smtClean="0">
                <a:solidFill>
                  <a:schemeClr val="tx1"/>
                </a:solidFill>
                <a:latin typeface="+mn-lt"/>
                <a:ea typeface="+mn-ea"/>
                <a:cs typeface="+mn-cs"/>
              </a:rPr>
              <a:t>These attacks are largely opportunistic, taking advantage of a company’s brand name to try and lure the brand’s customers to spoofed sites where they are tricked into parting with credit card information, login credentials, and other personal information that will be later resold for financial gain.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Typically </a:t>
            </a:r>
            <a:r>
              <a:rPr lang="en-GB" sz="1200" kern="1200" dirty="0" smtClean="0">
                <a:solidFill>
                  <a:schemeClr val="tx1"/>
                </a:solidFill>
                <a:effectLst/>
                <a:latin typeface="+mn-lt"/>
                <a:ea typeface="+mn-ea"/>
                <a:cs typeface="+mn-cs"/>
              </a:rPr>
              <a:t>impersonal batch and blast emails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They’re focused on stealing personal data, such as login credentials that can be sold on</a:t>
            </a:r>
          </a:p>
          <a:p>
            <a:endParaRPr lang="en-US" dirty="0"/>
          </a:p>
        </p:txBody>
      </p:sp>
      <p:sp>
        <p:nvSpPr>
          <p:cNvPr id="4" name="Slide Number Placeholder 3"/>
          <p:cNvSpPr>
            <a:spLocks noGrp="1"/>
          </p:cNvSpPr>
          <p:nvPr>
            <p:ph type="sldNum" sz="quarter" idx="10"/>
          </p:nvPr>
        </p:nvSpPr>
        <p:spPr/>
        <p:txBody>
          <a:bodyPr/>
          <a:lstStyle/>
          <a:p>
            <a:fld id="{F7DDE944-6CEA-4780-A1CC-AC2E6B73CB5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422659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other kind of threat is of the spear phishing variety, where emails impersonating a specific sender or trusted source are sent to targeted individuals within organizations to try to get them to take certain actions, like sending money to spurious accounts. </a:t>
            </a:r>
          </a:p>
          <a:p>
            <a:r>
              <a:rPr lang="en-US"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These are usually harder to spot, with spoofed email addresses that look like the real thing used to fool you into replying or clicking.  They also particularly</a:t>
            </a:r>
            <a:r>
              <a:rPr lang="en-GB" sz="1200" kern="1200" baseline="0" dirty="0" smtClean="0">
                <a:solidFill>
                  <a:schemeClr val="tx1"/>
                </a:solidFill>
                <a:effectLst/>
                <a:latin typeface="+mn-lt"/>
                <a:ea typeface="+mn-ea"/>
                <a:cs typeface="+mn-cs"/>
              </a:rPr>
              <a:t> target businesses.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7DDE944-6CEA-4780-A1CC-AC2E6B73CB5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693346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Phishing</a:t>
            </a:r>
            <a:r>
              <a:rPr lang="en-GB" baseline="0" dirty="0" smtClean="0"/>
              <a:t> is a massive record, driven by highly professional organized crime gangs.</a:t>
            </a:r>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5</a:t>
            </a:fld>
            <a:endParaRPr lang="en-US"/>
          </a:p>
        </p:txBody>
      </p:sp>
    </p:spTree>
    <p:extLst>
      <p:ext uri="{BB962C8B-B14F-4D97-AF65-F5344CB8AC3E}">
        <p14:creationId xmlns:p14="http://schemas.microsoft.com/office/powerpoint/2010/main" val="3229406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the attackers</a:t>
            </a:r>
            <a:r>
              <a:rPr lang="en-GB" baseline="0" dirty="0" smtClean="0"/>
              <a:t> are VERY successful. We open 30% of phishing emails and we are 6 times more likely to click in a phishing email than a genuine marketing one. </a:t>
            </a:r>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6</a:t>
            </a:fld>
            <a:endParaRPr lang="en-US"/>
          </a:p>
        </p:txBody>
      </p:sp>
    </p:spTree>
    <p:extLst>
      <p:ext uri="{BB962C8B-B14F-4D97-AF65-F5344CB8AC3E}">
        <p14:creationId xmlns:p14="http://schemas.microsoft.com/office/powerpoint/2010/main" val="2633924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can you spot a phish. Which of these do you think is suspect?</a:t>
            </a:r>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7</a:t>
            </a:fld>
            <a:endParaRPr lang="en-US"/>
          </a:p>
        </p:txBody>
      </p:sp>
    </p:spTree>
    <p:extLst>
      <p:ext uri="{BB962C8B-B14F-4D97-AF65-F5344CB8AC3E}">
        <p14:creationId xmlns:p14="http://schemas.microsoft.com/office/powerpoint/2010/main" val="3649602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Did you get it?</a:t>
            </a:r>
          </a:p>
          <a:p>
            <a:endParaRPr lang="en-GB" dirty="0" smtClean="0"/>
          </a:p>
          <a:p>
            <a:r>
              <a:rPr lang="en-GB" dirty="0" smtClean="0"/>
              <a:t>Let’s have another go….</a:t>
            </a:r>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8</a:t>
            </a:fld>
            <a:endParaRPr lang="en-US"/>
          </a:p>
        </p:txBody>
      </p:sp>
    </p:spTree>
    <p:extLst>
      <p:ext uri="{BB962C8B-B14F-4D97-AF65-F5344CB8AC3E}">
        <p14:creationId xmlns:p14="http://schemas.microsoft.com/office/powerpoint/2010/main" val="241423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Which of these do you think is phishing?</a:t>
            </a:r>
            <a:endParaRPr lang="en-US" dirty="0"/>
          </a:p>
        </p:txBody>
      </p:sp>
      <p:sp>
        <p:nvSpPr>
          <p:cNvPr id="4" name="Slide Number Placeholder 3"/>
          <p:cNvSpPr>
            <a:spLocks noGrp="1"/>
          </p:cNvSpPr>
          <p:nvPr>
            <p:ph type="sldNum" sz="quarter" idx="10"/>
          </p:nvPr>
        </p:nvSpPr>
        <p:spPr/>
        <p:txBody>
          <a:bodyPr/>
          <a:lstStyle/>
          <a:p>
            <a:fld id="{19217C80-D8D1-45D4-B870-01685B9D6686}" type="slidenum">
              <a:rPr lang="en-US" smtClean="0"/>
              <a:t>9</a:t>
            </a:fld>
            <a:endParaRPr lang="en-US"/>
          </a:p>
        </p:txBody>
      </p:sp>
    </p:spTree>
    <p:extLst>
      <p:ext uri="{BB962C8B-B14F-4D97-AF65-F5344CB8AC3E}">
        <p14:creationId xmlns:p14="http://schemas.microsoft.com/office/powerpoint/2010/main" val="1730530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Shield">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0" y="0"/>
            <a:ext cx="6261100" cy="6362700"/>
          </a:xfrm>
          <a:prstGeom prst="rect">
            <a:avLst/>
          </a:prstGeom>
          <a:effectLst/>
        </p:spPr>
      </p:pic>
      <p:sp>
        <p:nvSpPr>
          <p:cNvPr id="9" name="Title 1"/>
          <p:cNvSpPr>
            <a:spLocks noGrp="1"/>
          </p:cNvSpPr>
          <p:nvPr>
            <p:ph type="ctrTitle"/>
          </p:nvPr>
        </p:nvSpPr>
        <p:spPr>
          <a:xfrm>
            <a:off x="1524000" y="1807533"/>
            <a:ext cx="9144000" cy="2387600"/>
          </a:xfrm>
        </p:spPr>
        <p:txBody>
          <a:bodyPr anchor="ctr">
            <a:normAutofit/>
          </a:bodyPr>
          <a:lstStyle>
            <a:lvl1pPr algn="ctr">
              <a:defRPr sz="5400">
                <a:solidFill>
                  <a:schemeClr val="bg1"/>
                </a:solidFill>
                <a:latin typeface="Calibri" charset="0"/>
                <a:ea typeface="Calibri" charset="0"/>
                <a:cs typeface="Calibri" charset="0"/>
              </a:defRPr>
            </a:lvl1pPr>
          </a:lstStyle>
          <a:p>
            <a:r>
              <a:rPr lang="en-US" smtClean="0"/>
              <a:t>Click to edit Master title style</a:t>
            </a:r>
            <a:endParaRPr lang="en-US" dirty="0"/>
          </a:p>
        </p:txBody>
      </p:sp>
      <p:sp>
        <p:nvSpPr>
          <p:cNvPr id="10" name="Text Placeholder 10"/>
          <p:cNvSpPr>
            <a:spLocks noGrp="1"/>
          </p:cNvSpPr>
          <p:nvPr>
            <p:ph type="body" sz="quarter" idx="10" hasCustomPrompt="1"/>
          </p:nvPr>
        </p:nvSpPr>
        <p:spPr>
          <a:xfrm>
            <a:off x="462627" y="5229839"/>
            <a:ext cx="5376672" cy="548640"/>
          </a:xfrm>
          <a:prstGeom prst="rect">
            <a:avLst/>
          </a:prstGeom>
        </p:spPr>
        <p:txBody>
          <a:bodyPr/>
          <a:lstStyle>
            <a:lvl1pPr marL="0" indent="0">
              <a:buNone/>
              <a:defRPr sz="2800" b="1" i="0" cap="none">
                <a:solidFill>
                  <a:schemeClr val="bg2"/>
                </a:solidFill>
                <a:latin typeface="Calibri" charset="0"/>
                <a:ea typeface="Calibri" charset="0"/>
                <a:cs typeface="Calibri" charset="0"/>
              </a:defRPr>
            </a:lvl1pPr>
          </a:lstStyle>
          <a:p>
            <a:r>
              <a:rPr lang="en-US" sz="2400" dirty="0">
                <a:solidFill>
                  <a:srgbClr val="81B9DD"/>
                </a:solidFill>
                <a:latin typeface="Franklin Gothic Demi" charset="0"/>
                <a:ea typeface="Franklin Gothic Demi" charset="0"/>
                <a:cs typeface="Franklin Gothic Demi" charset="0"/>
              </a:rPr>
              <a:t>Speaker Name</a:t>
            </a:r>
          </a:p>
        </p:txBody>
      </p:sp>
      <p:sp>
        <p:nvSpPr>
          <p:cNvPr id="11" name="Text Placeholder 15"/>
          <p:cNvSpPr>
            <a:spLocks noGrp="1"/>
          </p:cNvSpPr>
          <p:nvPr>
            <p:ph type="body" sz="quarter" idx="11" hasCustomPrompt="1"/>
          </p:nvPr>
        </p:nvSpPr>
        <p:spPr>
          <a:xfrm>
            <a:off x="461963" y="5641975"/>
            <a:ext cx="5376862" cy="411480"/>
          </a:xfrm>
          <a:prstGeom prst="rect">
            <a:avLst/>
          </a:prstGeom>
        </p:spPr>
        <p:txBody>
          <a:bodyPr>
            <a:noAutofit/>
          </a:bodyPr>
          <a:lstStyle>
            <a:lvl1pPr marL="0" indent="0">
              <a:buNone/>
              <a:defRPr sz="2400" b="0" i="0" cap="none" baseline="0">
                <a:solidFill>
                  <a:schemeClr val="bg2"/>
                </a:solidFill>
                <a:latin typeface="Calibri" charset="0"/>
                <a:ea typeface="Calibri" charset="0"/>
                <a:cs typeface="Calibri"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Speaker Title</a:t>
            </a:r>
          </a:p>
        </p:txBody>
      </p:sp>
      <p:sp>
        <p:nvSpPr>
          <p:cNvPr id="12" name="Text Placeholder 15"/>
          <p:cNvSpPr>
            <a:spLocks noGrp="1"/>
          </p:cNvSpPr>
          <p:nvPr>
            <p:ph type="body" sz="quarter" idx="12" hasCustomPrompt="1"/>
          </p:nvPr>
        </p:nvSpPr>
        <p:spPr>
          <a:xfrm>
            <a:off x="461963" y="6190615"/>
            <a:ext cx="5376862" cy="411480"/>
          </a:xfrm>
          <a:prstGeom prst="rect">
            <a:avLst/>
          </a:prstGeom>
        </p:spPr>
        <p:txBody>
          <a:bodyPr>
            <a:noAutofit/>
          </a:bodyPr>
          <a:lstStyle>
            <a:lvl1pPr marL="0" indent="0">
              <a:buNone/>
              <a:defRPr sz="2000" b="0" i="0" cap="none" baseline="0">
                <a:solidFill>
                  <a:schemeClr val="bg1"/>
                </a:solidFill>
                <a:latin typeface="Calibri" charset="0"/>
                <a:ea typeface="Calibri" charset="0"/>
                <a:cs typeface="Calibri"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Date (optional)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8481" y="6129917"/>
            <a:ext cx="1795514" cy="303732"/>
          </a:xfrm>
          <a:prstGeom prst="rect">
            <a:avLst/>
          </a:prstGeom>
        </p:spPr>
      </p:pic>
      <p:sp>
        <p:nvSpPr>
          <p:cNvPr id="13" name="Footer Placeholder 4"/>
          <p:cNvSpPr>
            <a:spLocks noGrp="1"/>
          </p:cNvSpPr>
          <p:nvPr>
            <p:ph type="ftr" sz="quarter" idx="13"/>
          </p:nvPr>
        </p:nvSpPr>
        <p:spPr>
          <a:xfrm>
            <a:off x="7411307" y="178128"/>
            <a:ext cx="4536989" cy="365125"/>
          </a:xfrm>
        </p:spPr>
        <p:txBody>
          <a:bodyPr/>
          <a:lstStyle>
            <a:lvl1pPr>
              <a:defRPr sz="2000" b="1"/>
            </a:lvl1pPr>
          </a:lstStyle>
          <a:p>
            <a:endParaRPr lang="en-US" dirty="0"/>
          </a:p>
        </p:txBody>
      </p:sp>
    </p:spTree>
    <p:extLst>
      <p:ext uri="{BB962C8B-B14F-4D97-AF65-F5344CB8AC3E}">
        <p14:creationId xmlns:p14="http://schemas.microsoft.com/office/powerpoint/2010/main" val="34256768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ree Column (Dar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2358" y="0"/>
            <a:ext cx="12204357" cy="6858000"/>
          </a:xfrm>
          <a:prstGeom prst="rect">
            <a:avLst/>
          </a:prstGeom>
        </p:spPr>
      </p:pic>
      <p:sp>
        <p:nvSpPr>
          <p:cNvPr id="6" name="Title 1"/>
          <p:cNvSpPr>
            <a:spLocks noGrp="1"/>
          </p:cNvSpPr>
          <p:nvPr>
            <p:ph type="title" hasCustomPrompt="1"/>
          </p:nvPr>
        </p:nvSpPr>
        <p:spPr>
          <a:xfrm>
            <a:off x="420130" y="284205"/>
            <a:ext cx="11301984" cy="914400"/>
          </a:xfrm>
        </p:spPr>
        <p:txBody>
          <a:bodyPr/>
          <a:lstStyle>
            <a:lvl1pPr>
              <a:defRPr>
                <a:solidFill>
                  <a:schemeClr val="accent1">
                    <a:lumMod val="20000"/>
                    <a:lumOff val="80000"/>
                  </a:schemeClr>
                </a:solidFill>
              </a:defRPr>
            </a:lvl1pPr>
          </a:lstStyle>
          <a:p>
            <a:r>
              <a:rPr lang="en-US" dirty="0"/>
              <a:t>Click to Add a Title</a:t>
            </a:r>
          </a:p>
        </p:txBody>
      </p:sp>
      <p:sp>
        <p:nvSpPr>
          <p:cNvPr id="8" name="Footer Placeholder 2"/>
          <p:cNvSpPr>
            <a:spLocks noGrp="1"/>
          </p:cNvSpPr>
          <p:nvPr>
            <p:ph type="ftr" sz="quarter" idx="10"/>
          </p:nvPr>
        </p:nvSpPr>
        <p:spPr>
          <a:xfrm>
            <a:off x="6979507" y="6478062"/>
            <a:ext cx="4536989" cy="365125"/>
          </a:xfrm>
        </p:spPr>
        <p:txBody>
          <a:bodyPr/>
          <a:lstStyle/>
          <a:p>
            <a:endParaRPr lang="en-US" dirty="0"/>
          </a:p>
        </p:txBody>
      </p:sp>
      <p:sp>
        <p:nvSpPr>
          <p:cNvPr id="9" name="Slide Number Placeholder 3"/>
          <p:cNvSpPr>
            <a:spLocks noGrp="1"/>
          </p:cNvSpPr>
          <p:nvPr>
            <p:ph type="sldNum" sz="quarter" idx="11"/>
          </p:nvPr>
        </p:nvSpPr>
        <p:spPr>
          <a:xfrm>
            <a:off x="11677135" y="6478062"/>
            <a:ext cx="507868" cy="365125"/>
          </a:xfrm>
        </p:spPr>
        <p:txBody>
          <a:bodyPr/>
          <a:lstStyle/>
          <a:p>
            <a:fld id="{602BDA9C-0978-EE47-B544-15FE77EDF278}" type="slidenum">
              <a:rPr lang="en-US" smtClean="0"/>
              <a:pPr/>
              <a:t>‹#›</a:t>
            </a:fld>
            <a:endParaRPr lang="en-US" dirty="0"/>
          </a:p>
        </p:txBody>
      </p:sp>
      <p:sp>
        <p:nvSpPr>
          <p:cNvPr id="10" name="Text Placeholder 11"/>
          <p:cNvSpPr>
            <a:spLocks noGrp="1"/>
          </p:cNvSpPr>
          <p:nvPr>
            <p:ph idx="1" hasCustomPrompt="1"/>
          </p:nvPr>
        </p:nvSpPr>
        <p:spPr>
          <a:xfrm>
            <a:off x="420130" y="1332335"/>
            <a:ext cx="3566160" cy="4967675"/>
          </a:xfrm>
          <a:prstGeom prst="rect">
            <a:avLst/>
          </a:prstGeom>
        </p:spPr>
        <p:txBody>
          <a:bodyPr vert="horz" lIns="91440" tIns="45720" rIns="91440" bIns="45720" rtlCol="0">
            <a:normAutofit/>
          </a:bodyPr>
          <a:lstStyle>
            <a:lvl1pPr>
              <a:defRPr sz="2400" baseline="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lvl5pPr>
          </a:lstStyle>
          <a:p>
            <a:pPr lvl="0"/>
            <a:r>
              <a:rPr lang="en-US" dirty="0"/>
              <a:t>First Level Bullet</a:t>
            </a:r>
          </a:p>
          <a:p>
            <a:pPr lvl="1"/>
            <a:r>
              <a:rPr lang="en-US" dirty="0"/>
              <a:t>Second Level</a:t>
            </a:r>
          </a:p>
          <a:p>
            <a:pPr lvl="2"/>
            <a:r>
              <a:rPr lang="en-US" dirty="0"/>
              <a:t>Third Level</a:t>
            </a:r>
          </a:p>
          <a:p>
            <a:pPr lvl="3"/>
            <a:r>
              <a:rPr lang="en-US" dirty="0"/>
              <a:t>Fourth Level</a:t>
            </a:r>
          </a:p>
        </p:txBody>
      </p:sp>
      <p:sp>
        <p:nvSpPr>
          <p:cNvPr id="11" name="Text Placeholder 11"/>
          <p:cNvSpPr>
            <a:spLocks noGrp="1"/>
          </p:cNvSpPr>
          <p:nvPr>
            <p:ph idx="12" hasCustomPrompt="1"/>
          </p:nvPr>
        </p:nvSpPr>
        <p:spPr>
          <a:xfrm>
            <a:off x="4288042" y="1332334"/>
            <a:ext cx="3566160" cy="4967675"/>
          </a:xfrm>
          <a:prstGeom prst="rect">
            <a:avLst/>
          </a:prstGeom>
        </p:spPr>
        <p:txBody>
          <a:bodyPr vert="horz" lIns="91440" tIns="45720" rIns="91440" bIns="45720" rtlCol="0">
            <a:normAutofit/>
          </a:bodyPr>
          <a:lstStyle>
            <a:lvl1pPr>
              <a:defRPr sz="2400" baseline="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lvl5pPr>
          </a:lstStyle>
          <a:p>
            <a:pPr lvl="0"/>
            <a:r>
              <a:rPr lang="en-US" dirty="0"/>
              <a:t>First Level Bullet</a:t>
            </a:r>
          </a:p>
          <a:p>
            <a:pPr lvl="1"/>
            <a:r>
              <a:rPr lang="en-US" dirty="0"/>
              <a:t>Second Level</a:t>
            </a:r>
          </a:p>
          <a:p>
            <a:pPr lvl="2"/>
            <a:r>
              <a:rPr lang="en-US" dirty="0"/>
              <a:t>Third Level</a:t>
            </a:r>
          </a:p>
          <a:p>
            <a:pPr lvl="3"/>
            <a:r>
              <a:rPr lang="en-US" dirty="0"/>
              <a:t>Fourth Level</a:t>
            </a:r>
          </a:p>
        </p:txBody>
      </p:sp>
      <p:sp>
        <p:nvSpPr>
          <p:cNvPr id="12" name="Text Placeholder 11"/>
          <p:cNvSpPr>
            <a:spLocks noGrp="1"/>
          </p:cNvSpPr>
          <p:nvPr>
            <p:ph idx="13" hasCustomPrompt="1"/>
          </p:nvPr>
        </p:nvSpPr>
        <p:spPr>
          <a:xfrm>
            <a:off x="8155954" y="1332334"/>
            <a:ext cx="3566160" cy="4967675"/>
          </a:xfrm>
          <a:prstGeom prst="rect">
            <a:avLst/>
          </a:prstGeom>
        </p:spPr>
        <p:txBody>
          <a:bodyPr vert="horz" lIns="91440" tIns="45720" rIns="91440" bIns="45720" rtlCol="0">
            <a:normAutofit/>
          </a:bodyPr>
          <a:lstStyle>
            <a:lvl1pPr>
              <a:defRPr sz="2400" baseline="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lvl5pPr>
          </a:lstStyle>
          <a:p>
            <a:pPr lvl="0"/>
            <a:r>
              <a:rPr lang="en-US" dirty="0"/>
              <a:t>First Level Bullet</a:t>
            </a:r>
          </a:p>
          <a:p>
            <a:pPr lvl="1"/>
            <a:r>
              <a:rPr lang="en-US" dirty="0"/>
              <a:t>Second Level</a:t>
            </a:r>
          </a:p>
          <a:p>
            <a:pPr lvl="2"/>
            <a:r>
              <a:rPr lang="en-US" dirty="0"/>
              <a:t>Third Level</a:t>
            </a:r>
          </a:p>
          <a:p>
            <a:pPr lvl="3"/>
            <a:r>
              <a:rPr lang="en-US" dirty="0"/>
              <a:t>Fourth Level</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Tree>
    <p:extLst>
      <p:ext uri="{BB962C8B-B14F-4D97-AF65-F5344CB8AC3E}">
        <p14:creationId xmlns:p14="http://schemas.microsoft.com/office/powerpoint/2010/main" val="9664285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a Title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2BDA9C-0978-EE47-B544-15FE77EDF278}" type="slidenum">
              <a:rPr lang="en-US" smtClean="0"/>
              <a:t>‹#›</a:t>
            </a:fld>
            <a:endParaRPr lang="en-US" dirty="0"/>
          </a:p>
        </p:txBody>
      </p:sp>
    </p:spTree>
    <p:extLst>
      <p:ext uri="{BB962C8B-B14F-4D97-AF65-F5344CB8AC3E}">
        <p14:creationId xmlns:p14="http://schemas.microsoft.com/office/powerpoint/2010/main" val="22359737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title (N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a Title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2BDA9C-0978-EE47-B544-15FE77EDF278}" type="slidenum">
              <a:rPr lang="en-US" smtClean="0"/>
              <a:t>‹#›</a:t>
            </a:fld>
            <a:endParaRPr lang="en-US" dirty="0"/>
          </a:p>
        </p:txBody>
      </p:sp>
      <p:sp>
        <p:nvSpPr>
          <p:cNvPr id="4" name="Content Placeholder 3"/>
          <p:cNvSpPr>
            <a:spLocks noGrp="1"/>
          </p:cNvSpPr>
          <p:nvPr>
            <p:ph sz="quarter" idx="13" hasCustomPrompt="1"/>
          </p:nvPr>
        </p:nvSpPr>
        <p:spPr>
          <a:xfrm>
            <a:off x="420688" y="997764"/>
            <a:ext cx="11301412" cy="419100"/>
          </a:xfrm>
        </p:spPr>
        <p:txBody>
          <a:bodyPr>
            <a:noAutofit/>
          </a:bodyPr>
          <a:lstStyle>
            <a:lvl1pPr marL="0" indent="0">
              <a:buNone/>
              <a:defRPr sz="2400" i="1"/>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Tree>
    <p:extLst>
      <p:ext uri="{BB962C8B-B14F-4D97-AF65-F5344CB8AC3E}">
        <p14:creationId xmlns:p14="http://schemas.microsoft.com/office/powerpoint/2010/main" val="381916557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Only (Dark)">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solidFill>
                  <a:schemeClr val="accent1">
                    <a:lumMod val="20000"/>
                    <a:lumOff val="80000"/>
                  </a:schemeClr>
                </a:solidFill>
              </a:defRPr>
            </a:lvl1pPr>
          </a:lstStyle>
          <a:p>
            <a:r>
              <a:rPr lang="en-US" dirty="0"/>
              <a:t>Click to Add a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
        <p:nvSpPr>
          <p:cNvPr id="2" name="Footer Placeholder 1"/>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02BDA9C-0978-EE47-B544-15FE77EDF278}" type="slidenum">
              <a:rPr lang="en-US" smtClean="0"/>
              <a:pPr/>
              <a:t>‹#›</a:t>
            </a:fld>
            <a:endParaRPr lang="en-US" dirty="0"/>
          </a:p>
        </p:txBody>
      </p:sp>
    </p:spTree>
    <p:extLst>
      <p:ext uri="{BB962C8B-B14F-4D97-AF65-F5344CB8AC3E}">
        <p14:creationId xmlns:p14="http://schemas.microsoft.com/office/powerpoint/2010/main" val="395140940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ark Subtitle (No Content)">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20130" y="284205"/>
            <a:ext cx="11301984" cy="914400"/>
          </a:xfrm>
        </p:spPr>
        <p:txBody>
          <a:bodyPr/>
          <a:lstStyle>
            <a:lvl1pPr>
              <a:defRPr>
                <a:solidFill>
                  <a:schemeClr val="accent1">
                    <a:lumMod val="20000"/>
                    <a:lumOff val="80000"/>
                  </a:schemeClr>
                </a:solidFill>
              </a:defRPr>
            </a:lvl1pPr>
          </a:lstStyle>
          <a:p>
            <a:r>
              <a:rPr lang="en-US" dirty="0"/>
              <a:t>Click to Add a Title</a:t>
            </a:r>
          </a:p>
        </p:txBody>
      </p:sp>
      <p:sp>
        <p:nvSpPr>
          <p:cNvPr id="9" name="Footer Placeholder 4"/>
          <p:cNvSpPr>
            <a:spLocks noGrp="1"/>
          </p:cNvSpPr>
          <p:nvPr>
            <p:ph type="ftr" sz="quarter" idx="11"/>
          </p:nvPr>
        </p:nvSpPr>
        <p:spPr>
          <a:xfrm>
            <a:off x="6979507" y="6478062"/>
            <a:ext cx="4536989" cy="365125"/>
          </a:xfrm>
        </p:spPr>
        <p:txBody>
          <a:bodyPr/>
          <a:lstStyle/>
          <a:p>
            <a:endParaRPr lang="en-US" dirty="0"/>
          </a:p>
        </p:txBody>
      </p:sp>
      <p:sp>
        <p:nvSpPr>
          <p:cNvPr id="10" name="Slide Number Placeholder 5"/>
          <p:cNvSpPr>
            <a:spLocks noGrp="1"/>
          </p:cNvSpPr>
          <p:nvPr>
            <p:ph type="sldNum" sz="quarter" idx="12"/>
          </p:nvPr>
        </p:nvSpPr>
        <p:spPr>
          <a:xfrm>
            <a:off x="11677135" y="6478062"/>
            <a:ext cx="507868" cy="365125"/>
          </a:xfrm>
        </p:spPr>
        <p:txBody>
          <a:bodyPr/>
          <a:lstStyle/>
          <a:p>
            <a:fld id="{602BDA9C-0978-EE47-B544-15FE77EDF278}" type="slidenum">
              <a:rPr lang="en-US" smtClean="0"/>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
        <p:nvSpPr>
          <p:cNvPr id="14" name="Content Placeholder 3"/>
          <p:cNvSpPr>
            <a:spLocks noGrp="1"/>
          </p:cNvSpPr>
          <p:nvPr>
            <p:ph sz="quarter" idx="13" hasCustomPrompt="1"/>
          </p:nvPr>
        </p:nvSpPr>
        <p:spPr>
          <a:xfrm>
            <a:off x="420688" y="997764"/>
            <a:ext cx="11301412" cy="419100"/>
          </a:xfrm>
        </p:spPr>
        <p:txBody>
          <a:bodyPr>
            <a:noAutofit/>
          </a:bodyPr>
          <a:lstStyle>
            <a:lvl1pPr marL="0" indent="0">
              <a:buNone/>
              <a:defRPr sz="2400" i="1">
                <a:solidFill>
                  <a:schemeClr val="accent3">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Tree>
    <p:extLst>
      <p:ext uri="{BB962C8B-B14F-4D97-AF65-F5344CB8AC3E}">
        <p14:creationId xmlns:p14="http://schemas.microsoft.com/office/powerpoint/2010/main" val="37525942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use sparing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9381474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End">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68463" y="2867179"/>
            <a:ext cx="3455074" cy="1123641"/>
          </a:xfrm>
          <a:prstGeom prst="rect">
            <a:avLst/>
          </a:prstGeom>
        </p:spPr>
      </p:pic>
    </p:spTree>
    <p:extLst>
      <p:ext uri="{BB962C8B-B14F-4D97-AF65-F5344CB8AC3E}">
        <p14:creationId xmlns:p14="http://schemas.microsoft.com/office/powerpoint/2010/main" val="17101065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ar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6610" b="6459"/>
          <a:stretch/>
        </p:blipFill>
        <p:spPr>
          <a:xfrm>
            <a:off x="-12358" y="0"/>
            <a:ext cx="12204357" cy="6858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4239" y="6577125"/>
            <a:ext cx="822960" cy="137492"/>
          </a:xfrm>
          <a:prstGeom prst="rect">
            <a:avLst/>
          </a:prstGeom>
        </p:spPr>
      </p:pic>
      <p:sp>
        <p:nvSpPr>
          <p:cNvPr id="3" name="Title 2"/>
          <p:cNvSpPr>
            <a:spLocks noGrp="1"/>
          </p:cNvSpPr>
          <p:nvPr>
            <p:ph type="title" hasCustomPrompt="1"/>
          </p:nvPr>
        </p:nvSpPr>
        <p:spPr/>
        <p:txBody>
          <a:bodyPr/>
          <a:lstStyle>
            <a:lvl1pPr>
              <a:defRPr>
                <a:solidFill>
                  <a:schemeClr val="accent1">
                    <a:lumMod val="20000"/>
                    <a:lumOff val="80000"/>
                  </a:schemeClr>
                </a:solidFill>
              </a:defRPr>
            </a:lvl1pPr>
          </a:lstStyle>
          <a:p>
            <a:r>
              <a:rPr lang="en-US" dirty="0" smtClean="0"/>
              <a:t>Click to Add a Title</a:t>
            </a:r>
            <a:endParaRPr lang="en-US" dirty="0"/>
          </a:p>
        </p:txBody>
      </p:sp>
    </p:spTree>
    <p:extLst>
      <p:ext uri="{BB962C8B-B14F-4D97-AF65-F5344CB8AC3E}">
        <p14:creationId xmlns:p14="http://schemas.microsoft.com/office/powerpoint/2010/main" val="910402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22EE92-6ECE-064F-9B01-E621DDB8639D}" type="datetimeFigureOut">
              <a:rPr lang="en-US" smtClean="0"/>
              <a:t>04-Apr-17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06B4D-E0A9-6446-A232-31BF70496A1D}" type="slidenum">
              <a:rPr lang="en-US" smtClean="0"/>
              <a:t>‹#›</a:t>
            </a:fld>
            <a:endParaRPr lang="en-US"/>
          </a:p>
        </p:txBody>
      </p:sp>
    </p:spTree>
    <p:extLst>
      <p:ext uri="{BB962C8B-B14F-4D97-AF65-F5344CB8AC3E}">
        <p14:creationId xmlns:p14="http://schemas.microsoft.com/office/powerpoint/2010/main" val="170596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ransition">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838200" y="2002632"/>
            <a:ext cx="10515600" cy="2852737"/>
          </a:xfrm>
        </p:spPr>
        <p:txBody>
          <a:bodyPr anchor="ctr">
            <a:normAutofit/>
          </a:bodyPr>
          <a:lstStyle>
            <a:lvl1pPr algn="ctr">
              <a:defRPr sz="4800" cap="none" baseline="0">
                <a:solidFill>
                  <a:schemeClr val="bg1"/>
                </a:solidFill>
                <a:latin typeface="Calibri" charset="0"/>
                <a:ea typeface="Calibri" charset="0"/>
                <a:cs typeface="Calibri" charset="0"/>
              </a:defRPr>
            </a:lvl1pPr>
          </a:lstStyle>
          <a:p>
            <a:r>
              <a:rPr lang="en-US" smtClean="0"/>
              <a:t>Click to edit Master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8481" y="6129917"/>
            <a:ext cx="1795514" cy="303732"/>
          </a:xfrm>
          <a:prstGeom prst="rect">
            <a:avLst/>
          </a:prstGeom>
        </p:spPr>
      </p:pic>
      <p:sp>
        <p:nvSpPr>
          <p:cNvPr id="7" name="Footer Placeholder 4"/>
          <p:cNvSpPr>
            <a:spLocks noGrp="1"/>
          </p:cNvSpPr>
          <p:nvPr>
            <p:ph type="ftr" sz="quarter" idx="13"/>
          </p:nvPr>
        </p:nvSpPr>
        <p:spPr>
          <a:xfrm>
            <a:off x="7411307" y="178128"/>
            <a:ext cx="4536989" cy="365125"/>
          </a:xfrm>
        </p:spPr>
        <p:txBody>
          <a:bodyPr/>
          <a:lstStyle>
            <a:lvl1pPr>
              <a:defRPr sz="2000" b="1"/>
            </a:lvl1pPr>
          </a:lstStyle>
          <a:p>
            <a:endParaRPr lang="en-US" dirty="0"/>
          </a:p>
        </p:txBody>
      </p:sp>
      <p:sp>
        <p:nvSpPr>
          <p:cNvPr id="8" name="Slide Number Placeholder 5"/>
          <p:cNvSpPr>
            <a:spLocks noGrp="1"/>
          </p:cNvSpPr>
          <p:nvPr>
            <p:ph type="sldNum" sz="quarter" idx="12"/>
          </p:nvPr>
        </p:nvSpPr>
        <p:spPr>
          <a:xfrm>
            <a:off x="11677135" y="6478062"/>
            <a:ext cx="507868" cy="365125"/>
          </a:xfrm>
        </p:spPr>
        <p:txBody>
          <a:bodyPr/>
          <a:lstStyle/>
          <a:p>
            <a:fld id="{602BDA9C-0978-EE47-B544-15FE77EDF278}" type="slidenum">
              <a:rPr lang="en-US" smtClean="0"/>
              <a:t>‹#›</a:t>
            </a:fld>
            <a:endParaRPr lang="en-US" dirty="0"/>
          </a:p>
        </p:txBody>
      </p:sp>
    </p:spTree>
    <p:extLst>
      <p:ext uri="{BB962C8B-B14F-4D97-AF65-F5344CB8AC3E}">
        <p14:creationId xmlns:p14="http://schemas.microsoft.com/office/powerpoint/2010/main" val="14266428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a Title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2BDA9C-0978-EE47-B544-15FE77EDF278}" type="slidenum">
              <a:rPr lang="en-US" smtClean="0"/>
              <a:t>‹#›</a:t>
            </a:fld>
            <a:endParaRPr lang="en-US" dirty="0"/>
          </a:p>
        </p:txBody>
      </p:sp>
      <p:sp>
        <p:nvSpPr>
          <p:cNvPr id="9" name="Text Placeholder 11"/>
          <p:cNvSpPr>
            <a:spLocks noGrp="1"/>
          </p:cNvSpPr>
          <p:nvPr>
            <p:ph idx="1" hasCustomPrompt="1"/>
          </p:nvPr>
        </p:nvSpPr>
        <p:spPr>
          <a:xfrm>
            <a:off x="420130" y="1332335"/>
            <a:ext cx="11301984" cy="4967675"/>
          </a:xfrm>
          <a:prstGeom prst="rect">
            <a:avLst/>
          </a:prstGeom>
        </p:spPr>
        <p:txBody>
          <a:bodyPr vert="horz" lIns="91440" tIns="45720" rIns="91440" bIns="45720" rtlCol="0">
            <a:normAutofit/>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First Level Bullet</a:t>
            </a:r>
          </a:p>
          <a:p>
            <a:pPr lvl="1"/>
            <a:r>
              <a:rPr lang="en-US" dirty="0"/>
              <a:t>Second Level</a:t>
            </a:r>
          </a:p>
          <a:p>
            <a:pPr lvl="2"/>
            <a:r>
              <a:rPr lang="en-US" dirty="0"/>
              <a:t>Third Level</a:t>
            </a:r>
          </a:p>
          <a:p>
            <a:pPr lvl="3"/>
            <a:r>
              <a:rPr lang="en-US" dirty="0"/>
              <a:t>Fourth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5830" y="284205"/>
            <a:ext cx="685189" cy="68518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6925" y="284205"/>
            <a:ext cx="685189" cy="685189"/>
          </a:xfrm>
          <a:prstGeom prst="rect">
            <a:avLst/>
          </a:prstGeom>
        </p:spPr>
      </p:pic>
    </p:spTree>
    <p:extLst>
      <p:ext uri="{BB962C8B-B14F-4D97-AF65-F5344CB8AC3E}">
        <p14:creationId xmlns:p14="http://schemas.microsoft.com/office/powerpoint/2010/main" val="15857456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a Title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2BDA9C-0978-EE47-B544-15FE77EDF278}" type="slidenum">
              <a:rPr lang="en-US" smtClean="0"/>
              <a:t>‹#›</a:t>
            </a:fld>
            <a:endParaRPr lang="en-US" dirty="0"/>
          </a:p>
        </p:txBody>
      </p:sp>
      <p:sp>
        <p:nvSpPr>
          <p:cNvPr id="9" name="Text Placeholder 11"/>
          <p:cNvSpPr>
            <a:spLocks noGrp="1"/>
          </p:cNvSpPr>
          <p:nvPr>
            <p:ph idx="1" hasCustomPrompt="1"/>
          </p:nvPr>
        </p:nvSpPr>
        <p:spPr>
          <a:xfrm>
            <a:off x="420130" y="1532709"/>
            <a:ext cx="11301984" cy="4767302"/>
          </a:xfrm>
          <a:prstGeom prst="rect">
            <a:avLst/>
          </a:prstGeom>
        </p:spPr>
        <p:txBody>
          <a:bodyPr vert="horz" lIns="91440" tIns="45720" rIns="91440" bIns="45720" rtlCol="0">
            <a:normAutofit/>
          </a:bodyPr>
          <a:lstStyle>
            <a:lvl1pPr>
              <a:defRPr baseline="0"/>
            </a:lvl1pPr>
          </a:lstStyle>
          <a:p>
            <a:pPr lvl="0"/>
            <a:r>
              <a:rPr lang="en-US" dirty="0"/>
              <a:t>First Level Bullet</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quarter" idx="13" hasCustomPrompt="1"/>
          </p:nvPr>
        </p:nvSpPr>
        <p:spPr>
          <a:xfrm>
            <a:off x="420688" y="997764"/>
            <a:ext cx="11301412" cy="419100"/>
          </a:xfrm>
        </p:spPr>
        <p:txBody>
          <a:bodyPr>
            <a:noAutofit/>
          </a:bodyPr>
          <a:lstStyle>
            <a:lvl1pPr marL="0" indent="0">
              <a:buNone/>
              <a:defRPr sz="2400" i="1"/>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Tree>
    <p:extLst>
      <p:ext uri="{BB962C8B-B14F-4D97-AF65-F5344CB8AC3E}">
        <p14:creationId xmlns:p14="http://schemas.microsoft.com/office/powerpoint/2010/main" val="11892503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ingle Column (Dark)">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20130" y="284205"/>
            <a:ext cx="11301984" cy="914400"/>
          </a:xfrm>
        </p:spPr>
        <p:txBody>
          <a:bodyPr/>
          <a:lstStyle>
            <a:lvl1pPr>
              <a:defRPr>
                <a:solidFill>
                  <a:schemeClr val="accent1">
                    <a:lumMod val="20000"/>
                    <a:lumOff val="80000"/>
                  </a:schemeClr>
                </a:solidFill>
              </a:defRPr>
            </a:lvl1pPr>
          </a:lstStyle>
          <a:p>
            <a:r>
              <a:rPr lang="en-US" dirty="0"/>
              <a:t>Click to Add a Title</a:t>
            </a:r>
          </a:p>
        </p:txBody>
      </p:sp>
      <p:sp>
        <p:nvSpPr>
          <p:cNvPr id="9" name="Footer Placeholder 4"/>
          <p:cNvSpPr>
            <a:spLocks noGrp="1"/>
          </p:cNvSpPr>
          <p:nvPr>
            <p:ph type="ftr" sz="quarter" idx="11"/>
          </p:nvPr>
        </p:nvSpPr>
        <p:spPr>
          <a:xfrm>
            <a:off x="6979507" y="6478062"/>
            <a:ext cx="4536989" cy="365125"/>
          </a:xfrm>
        </p:spPr>
        <p:txBody>
          <a:bodyPr/>
          <a:lstStyle/>
          <a:p>
            <a:endParaRPr lang="en-US" dirty="0"/>
          </a:p>
        </p:txBody>
      </p:sp>
      <p:sp>
        <p:nvSpPr>
          <p:cNvPr id="10" name="Slide Number Placeholder 5"/>
          <p:cNvSpPr>
            <a:spLocks noGrp="1"/>
          </p:cNvSpPr>
          <p:nvPr>
            <p:ph type="sldNum" sz="quarter" idx="12"/>
          </p:nvPr>
        </p:nvSpPr>
        <p:spPr>
          <a:xfrm>
            <a:off x="11677135" y="6478062"/>
            <a:ext cx="507868" cy="365125"/>
          </a:xfrm>
        </p:spPr>
        <p:txBody>
          <a:bodyPr/>
          <a:lstStyle/>
          <a:p>
            <a:fld id="{602BDA9C-0978-EE47-B544-15FE77EDF278}" type="slidenum">
              <a:rPr lang="en-US" smtClean="0"/>
              <a:t>‹#›</a:t>
            </a:fld>
            <a:endParaRPr lang="en-US" dirty="0"/>
          </a:p>
        </p:txBody>
      </p:sp>
      <p:sp>
        <p:nvSpPr>
          <p:cNvPr id="11" name="Text Placeholder 11"/>
          <p:cNvSpPr>
            <a:spLocks noGrp="1"/>
          </p:cNvSpPr>
          <p:nvPr>
            <p:ph idx="1" hasCustomPrompt="1"/>
          </p:nvPr>
        </p:nvSpPr>
        <p:spPr>
          <a:xfrm>
            <a:off x="420130" y="1332335"/>
            <a:ext cx="11301984" cy="4967675"/>
          </a:xfrm>
          <a:prstGeom prst="rect">
            <a:avLst/>
          </a:prstGeom>
        </p:spPr>
        <p:txBody>
          <a:bodyPr vert="horz" lIns="91440" tIns="45720" rIns="91440" bIns="45720" rtlCol="0">
            <a:normAutofit/>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First Level Bullet</a:t>
            </a:r>
          </a:p>
          <a:p>
            <a:pPr lvl="1"/>
            <a:r>
              <a:rPr lang="en-US" dirty="0"/>
              <a:t>Second Level</a:t>
            </a:r>
          </a:p>
          <a:p>
            <a:pPr lvl="2"/>
            <a:r>
              <a:rPr lang="en-US" dirty="0"/>
              <a:t>Third Level</a:t>
            </a:r>
          </a:p>
          <a:p>
            <a:pPr lvl="3"/>
            <a:r>
              <a:rPr lang="en-US" dirty="0"/>
              <a:t>Fourth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Tree>
    <p:extLst>
      <p:ext uri="{BB962C8B-B14F-4D97-AF65-F5344CB8AC3E}">
        <p14:creationId xmlns:p14="http://schemas.microsoft.com/office/powerpoint/2010/main" val="224557138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Subtitle">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20130" y="284205"/>
            <a:ext cx="11301984" cy="914400"/>
          </a:xfrm>
        </p:spPr>
        <p:txBody>
          <a:bodyPr/>
          <a:lstStyle>
            <a:lvl1pPr>
              <a:defRPr>
                <a:solidFill>
                  <a:schemeClr val="accent1">
                    <a:lumMod val="20000"/>
                    <a:lumOff val="80000"/>
                  </a:schemeClr>
                </a:solidFill>
              </a:defRPr>
            </a:lvl1pPr>
          </a:lstStyle>
          <a:p>
            <a:r>
              <a:rPr lang="en-US" dirty="0"/>
              <a:t>Click to Add a Title</a:t>
            </a:r>
          </a:p>
        </p:txBody>
      </p:sp>
      <p:sp>
        <p:nvSpPr>
          <p:cNvPr id="9" name="Footer Placeholder 4"/>
          <p:cNvSpPr>
            <a:spLocks noGrp="1"/>
          </p:cNvSpPr>
          <p:nvPr>
            <p:ph type="ftr" sz="quarter" idx="11"/>
          </p:nvPr>
        </p:nvSpPr>
        <p:spPr>
          <a:xfrm>
            <a:off x="6979507" y="6478062"/>
            <a:ext cx="4536989" cy="365125"/>
          </a:xfrm>
        </p:spPr>
        <p:txBody>
          <a:bodyPr/>
          <a:lstStyle/>
          <a:p>
            <a:endParaRPr lang="en-US" dirty="0"/>
          </a:p>
        </p:txBody>
      </p:sp>
      <p:sp>
        <p:nvSpPr>
          <p:cNvPr id="10" name="Slide Number Placeholder 5"/>
          <p:cNvSpPr>
            <a:spLocks noGrp="1"/>
          </p:cNvSpPr>
          <p:nvPr>
            <p:ph type="sldNum" sz="quarter" idx="12"/>
          </p:nvPr>
        </p:nvSpPr>
        <p:spPr>
          <a:xfrm>
            <a:off x="11677135" y="6478062"/>
            <a:ext cx="507868" cy="365125"/>
          </a:xfrm>
        </p:spPr>
        <p:txBody>
          <a:bodyPr/>
          <a:lstStyle/>
          <a:p>
            <a:fld id="{602BDA9C-0978-EE47-B544-15FE77EDF278}" type="slidenum">
              <a:rPr lang="en-US" smtClean="0"/>
              <a:t>‹#›</a:t>
            </a:fld>
            <a:endParaRPr lang="en-US" dirty="0"/>
          </a:p>
        </p:txBody>
      </p:sp>
      <p:sp>
        <p:nvSpPr>
          <p:cNvPr id="11" name="Text Placeholder 11"/>
          <p:cNvSpPr>
            <a:spLocks noGrp="1"/>
          </p:cNvSpPr>
          <p:nvPr>
            <p:ph idx="1" hasCustomPrompt="1"/>
          </p:nvPr>
        </p:nvSpPr>
        <p:spPr>
          <a:xfrm>
            <a:off x="420130" y="1532709"/>
            <a:ext cx="11301984" cy="4767301"/>
          </a:xfrm>
          <a:prstGeom prst="rect">
            <a:avLst/>
          </a:prstGeom>
        </p:spPr>
        <p:txBody>
          <a:bodyPr vert="horz" lIns="91440" tIns="45720" rIns="91440" bIns="45720" rtlCol="0">
            <a:normAutofit/>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First Level Bullet</a:t>
            </a:r>
          </a:p>
          <a:p>
            <a:pPr lvl="1"/>
            <a:r>
              <a:rPr lang="en-US" dirty="0"/>
              <a:t>Second Level</a:t>
            </a:r>
          </a:p>
          <a:p>
            <a:pPr lvl="2"/>
            <a:r>
              <a:rPr lang="en-US" dirty="0"/>
              <a:t>Third Level</a:t>
            </a:r>
          </a:p>
          <a:p>
            <a:pPr lvl="3"/>
            <a:r>
              <a:rPr lang="en-US" dirty="0"/>
              <a:t>Fourth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
        <p:nvSpPr>
          <p:cNvPr id="14" name="Content Placeholder 3"/>
          <p:cNvSpPr>
            <a:spLocks noGrp="1"/>
          </p:cNvSpPr>
          <p:nvPr>
            <p:ph sz="quarter" idx="13" hasCustomPrompt="1"/>
          </p:nvPr>
        </p:nvSpPr>
        <p:spPr>
          <a:xfrm>
            <a:off x="420688" y="997764"/>
            <a:ext cx="11301412" cy="419100"/>
          </a:xfrm>
        </p:spPr>
        <p:txBody>
          <a:bodyPr>
            <a:noAutofit/>
          </a:bodyPr>
          <a:lstStyle>
            <a:lvl1pPr marL="0" indent="0">
              <a:buNone/>
              <a:defRPr sz="2400" i="1">
                <a:solidFill>
                  <a:schemeClr val="accent3">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Tree>
    <p:extLst>
      <p:ext uri="{BB962C8B-B14F-4D97-AF65-F5344CB8AC3E}">
        <p14:creationId xmlns:p14="http://schemas.microsoft.com/office/powerpoint/2010/main" val="33626975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a Title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02BDA9C-0978-EE47-B544-15FE77EDF278}" type="slidenum">
              <a:rPr lang="en-US" smtClean="0"/>
              <a:pPr/>
              <a:t>‹#›</a:t>
            </a:fld>
            <a:endParaRPr lang="en-US" dirty="0"/>
          </a:p>
        </p:txBody>
      </p:sp>
      <p:sp>
        <p:nvSpPr>
          <p:cNvPr id="5" name="Text Placeholder 11"/>
          <p:cNvSpPr>
            <a:spLocks noGrp="1"/>
          </p:cNvSpPr>
          <p:nvPr>
            <p:ph idx="1" hasCustomPrompt="1"/>
          </p:nvPr>
        </p:nvSpPr>
        <p:spPr>
          <a:xfrm>
            <a:off x="420130" y="1332335"/>
            <a:ext cx="5486400" cy="4967675"/>
          </a:xfrm>
          <a:prstGeom prst="rect">
            <a:avLst/>
          </a:prstGeom>
        </p:spPr>
        <p:txBody>
          <a:bodyPr vert="horz" lIns="91440" tIns="45720" rIns="91440" bIns="45720" rtlCol="0">
            <a:normAutofit/>
          </a:bodyPr>
          <a:lstStyle>
            <a:lvl1pPr>
              <a:defRPr baseline="0"/>
            </a:lvl1pPr>
          </a:lstStyle>
          <a:p>
            <a:pPr lvl="0"/>
            <a:r>
              <a:rPr lang="en-US" dirty="0"/>
              <a:t>First Level Bullet</a:t>
            </a:r>
          </a:p>
          <a:p>
            <a:pPr lvl="1"/>
            <a:r>
              <a:rPr lang="en-US" dirty="0"/>
              <a:t>Second Level</a:t>
            </a:r>
          </a:p>
          <a:p>
            <a:pPr lvl="2"/>
            <a:r>
              <a:rPr lang="en-US" dirty="0"/>
              <a:t>Third Level</a:t>
            </a:r>
          </a:p>
          <a:p>
            <a:pPr lvl="3"/>
            <a:r>
              <a:rPr lang="en-US" dirty="0"/>
              <a:t>Fourth Level</a:t>
            </a:r>
          </a:p>
        </p:txBody>
      </p:sp>
      <p:sp>
        <p:nvSpPr>
          <p:cNvPr id="6" name="Text Placeholder 11"/>
          <p:cNvSpPr>
            <a:spLocks noGrp="1"/>
          </p:cNvSpPr>
          <p:nvPr>
            <p:ph idx="12" hasCustomPrompt="1"/>
          </p:nvPr>
        </p:nvSpPr>
        <p:spPr>
          <a:xfrm>
            <a:off x="6190735" y="1332335"/>
            <a:ext cx="5486400" cy="4967675"/>
          </a:xfrm>
          <a:prstGeom prst="rect">
            <a:avLst/>
          </a:prstGeom>
        </p:spPr>
        <p:txBody>
          <a:bodyPr vert="horz" lIns="91440" tIns="45720" rIns="91440" bIns="45720" rtlCol="0">
            <a:normAutofit/>
          </a:bodyPr>
          <a:lstStyle>
            <a:lvl1pPr>
              <a:defRPr baseline="0"/>
            </a:lvl1pPr>
          </a:lstStyle>
          <a:p>
            <a:pPr lvl="0"/>
            <a:r>
              <a:rPr lang="en-US" dirty="0"/>
              <a:t>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13955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lumn (Dark)">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20130" y="284205"/>
            <a:ext cx="11301984" cy="914400"/>
          </a:xfrm>
        </p:spPr>
        <p:txBody>
          <a:bodyPr/>
          <a:lstStyle>
            <a:lvl1pPr>
              <a:defRPr>
                <a:solidFill>
                  <a:schemeClr val="accent1">
                    <a:lumMod val="20000"/>
                    <a:lumOff val="80000"/>
                  </a:schemeClr>
                </a:solidFill>
              </a:defRPr>
            </a:lvl1pPr>
          </a:lstStyle>
          <a:p>
            <a:r>
              <a:rPr lang="en-US" dirty="0"/>
              <a:t>Click to Add a Title</a:t>
            </a:r>
          </a:p>
        </p:txBody>
      </p:sp>
      <p:sp>
        <p:nvSpPr>
          <p:cNvPr id="9" name="Footer Placeholder 2"/>
          <p:cNvSpPr>
            <a:spLocks noGrp="1"/>
          </p:cNvSpPr>
          <p:nvPr>
            <p:ph type="ftr" sz="quarter" idx="10"/>
          </p:nvPr>
        </p:nvSpPr>
        <p:spPr>
          <a:xfrm>
            <a:off x="6979507" y="6478062"/>
            <a:ext cx="4536989" cy="365125"/>
          </a:xfrm>
        </p:spPr>
        <p:txBody>
          <a:bodyPr/>
          <a:lstStyle/>
          <a:p>
            <a:endParaRPr lang="en-US" dirty="0"/>
          </a:p>
        </p:txBody>
      </p:sp>
      <p:sp>
        <p:nvSpPr>
          <p:cNvPr id="10" name="Slide Number Placeholder 3"/>
          <p:cNvSpPr>
            <a:spLocks noGrp="1"/>
          </p:cNvSpPr>
          <p:nvPr>
            <p:ph type="sldNum" sz="quarter" idx="11"/>
          </p:nvPr>
        </p:nvSpPr>
        <p:spPr>
          <a:xfrm>
            <a:off x="11677135" y="6478062"/>
            <a:ext cx="507868" cy="365125"/>
          </a:xfrm>
        </p:spPr>
        <p:txBody>
          <a:bodyPr/>
          <a:lstStyle/>
          <a:p>
            <a:fld id="{602BDA9C-0978-EE47-B544-15FE77EDF278}" type="slidenum">
              <a:rPr lang="en-US" smtClean="0"/>
              <a:pPr/>
              <a:t>‹#›</a:t>
            </a:fld>
            <a:endParaRPr lang="en-US" dirty="0"/>
          </a:p>
        </p:txBody>
      </p:sp>
      <p:sp>
        <p:nvSpPr>
          <p:cNvPr id="11" name="Text Placeholder 11"/>
          <p:cNvSpPr>
            <a:spLocks noGrp="1"/>
          </p:cNvSpPr>
          <p:nvPr>
            <p:ph idx="1" hasCustomPrompt="1"/>
          </p:nvPr>
        </p:nvSpPr>
        <p:spPr>
          <a:xfrm>
            <a:off x="420130" y="1332335"/>
            <a:ext cx="5486400" cy="4967675"/>
          </a:xfrm>
          <a:prstGeom prst="rect">
            <a:avLst/>
          </a:prstGeom>
        </p:spPr>
        <p:txBody>
          <a:bodyPr vert="horz" lIns="91440" tIns="45720" rIns="91440" bIns="45720" rtlCol="0">
            <a:normAutofit/>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First Level Bullet</a:t>
            </a:r>
          </a:p>
          <a:p>
            <a:pPr lvl="1"/>
            <a:r>
              <a:rPr lang="en-US" dirty="0"/>
              <a:t>Second Level</a:t>
            </a:r>
          </a:p>
          <a:p>
            <a:pPr lvl="2"/>
            <a:r>
              <a:rPr lang="en-US" dirty="0"/>
              <a:t>Third Level</a:t>
            </a:r>
          </a:p>
          <a:p>
            <a:pPr lvl="3"/>
            <a:r>
              <a:rPr lang="en-US" dirty="0"/>
              <a:t>Fourth Level</a:t>
            </a:r>
          </a:p>
        </p:txBody>
      </p:sp>
      <p:sp>
        <p:nvSpPr>
          <p:cNvPr id="12" name="Text Placeholder 11"/>
          <p:cNvSpPr>
            <a:spLocks noGrp="1"/>
          </p:cNvSpPr>
          <p:nvPr>
            <p:ph idx="12" hasCustomPrompt="1"/>
          </p:nvPr>
        </p:nvSpPr>
        <p:spPr>
          <a:xfrm>
            <a:off x="6190735" y="1332335"/>
            <a:ext cx="5486400" cy="4967675"/>
          </a:xfrm>
          <a:prstGeom prst="rect">
            <a:avLst/>
          </a:prstGeom>
        </p:spPr>
        <p:txBody>
          <a:bodyPr vert="horz" lIns="91440" tIns="45720" rIns="91440" bIns="45720" rtlCol="0">
            <a:normAutofit/>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First Level Bullet</a:t>
            </a:r>
          </a:p>
          <a:p>
            <a:pPr lvl="1"/>
            <a:r>
              <a:rPr lang="en-US" dirty="0"/>
              <a:t>Second Level</a:t>
            </a:r>
          </a:p>
          <a:p>
            <a:pPr lvl="2"/>
            <a:r>
              <a:rPr lang="en-US" dirty="0"/>
              <a:t>Third Level</a:t>
            </a:r>
          </a:p>
          <a:p>
            <a:pPr lvl="3"/>
            <a:r>
              <a:rPr lang="en-US" dirty="0"/>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Tree>
    <p:extLst>
      <p:ext uri="{BB962C8B-B14F-4D97-AF65-F5344CB8AC3E}">
        <p14:creationId xmlns:p14="http://schemas.microsoft.com/office/powerpoint/2010/main" val="1679841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a Title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02BDA9C-0978-EE47-B544-15FE77EDF278}" type="slidenum">
              <a:rPr lang="en-US" smtClean="0"/>
              <a:pPr/>
              <a:t>‹#›</a:t>
            </a:fld>
            <a:endParaRPr lang="en-US" dirty="0"/>
          </a:p>
        </p:txBody>
      </p:sp>
      <p:sp>
        <p:nvSpPr>
          <p:cNvPr id="5" name="Text Placeholder 11"/>
          <p:cNvSpPr>
            <a:spLocks noGrp="1"/>
          </p:cNvSpPr>
          <p:nvPr>
            <p:ph idx="1" hasCustomPrompt="1"/>
          </p:nvPr>
        </p:nvSpPr>
        <p:spPr>
          <a:xfrm>
            <a:off x="420130" y="1332335"/>
            <a:ext cx="3566160" cy="4967675"/>
          </a:xfrm>
          <a:prstGeom prst="rect">
            <a:avLst/>
          </a:prstGeom>
        </p:spPr>
        <p:txBody>
          <a:bodyPr vert="horz" lIns="91440" tIns="45720" rIns="91440" bIns="45720" rtlCol="0">
            <a:normAutofit/>
          </a:bodyPr>
          <a:lstStyle>
            <a:lvl1pPr>
              <a:defRPr sz="2400" baseline="0"/>
            </a:lvl1pPr>
            <a:lvl2pPr>
              <a:defRPr sz="2000"/>
            </a:lvl2pPr>
            <a:lvl3pPr>
              <a:defRPr sz="1800"/>
            </a:lvl3pPr>
            <a:lvl4pPr>
              <a:defRPr sz="1600"/>
            </a:lvl4pPr>
            <a:lvl5pPr>
              <a:defRPr sz="1600"/>
            </a:lvl5pPr>
          </a:lstStyle>
          <a:p>
            <a:pPr lvl="0"/>
            <a:r>
              <a:rPr lang="en-US" dirty="0"/>
              <a:t>First Level Bullet</a:t>
            </a:r>
          </a:p>
          <a:p>
            <a:pPr lvl="1"/>
            <a:r>
              <a:rPr lang="en-US" dirty="0"/>
              <a:t>Second Level</a:t>
            </a:r>
          </a:p>
          <a:p>
            <a:pPr lvl="2"/>
            <a:r>
              <a:rPr lang="en-US" dirty="0"/>
              <a:t>Third Level</a:t>
            </a:r>
          </a:p>
          <a:p>
            <a:pPr lvl="3"/>
            <a:r>
              <a:rPr lang="en-US" dirty="0"/>
              <a:t>Fourth Level</a:t>
            </a:r>
          </a:p>
        </p:txBody>
      </p:sp>
      <p:sp>
        <p:nvSpPr>
          <p:cNvPr id="6" name="Text Placeholder 11"/>
          <p:cNvSpPr>
            <a:spLocks noGrp="1"/>
          </p:cNvSpPr>
          <p:nvPr>
            <p:ph idx="12" hasCustomPrompt="1"/>
          </p:nvPr>
        </p:nvSpPr>
        <p:spPr>
          <a:xfrm>
            <a:off x="4288042" y="1332334"/>
            <a:ext cx="3566160" cy="4967675"/>
          </a:xfrm>
          <a:prstGeom prst="rect">
            <a:avLst/>
          </a:prstGeom>
        </p:spPr>
        <p:txBody>
          <a:bodyPr vert="horz" lIns="91440" tIns="45720" rIns="91440" bIns="45720" rtlCol="0">
            <a:normAutofit/>
          </a:bodyPr>
          <a:lstStyle>
            <a:lvl1pPr>
              <a:defRPr sz="2400" baseline="0"/>
            </a:lvl1pPr>
            <a:lvl2pPr>
              <a:defRPr sz="2000"/>
            </a:lvl2pPr>
            <a:lvl3pPr>
              <a:defRPr sz="1800"/>
            </a:lvl3pPr>
            <a:lvl4pPr>
              <a:defRPr sz="1600"/>
            </a:lvl4pPr>
            <a:lvl5pPr>
              <a:defRPr sz="1600"/>
            </a:lvl5pPr>
          </a:lstStyle>
          <a:p>
            <a:pPr lvl="0"/>
            <a:r>
              <a:rPr lang="en-US" dirty="0"/>
              <a:t>First Level Bullet</a:t>
            </a:r>
          </a:p>
          <a:p>
            <a:pPr lvl="1"/>
            <a:r>
              <a:rPr lang="en-US" dirty="0"/>
              <a:t>Second Level</a:t>
            </a:r>
          </a:p>
          <a:p>
            <a:pPr lvl="2"/>
            <a:r>
              <a:rPr lang="en-US" dirty="0"/>
              <a:t>Third Level</a:t>
            </a:r>
          </a:p>
          <a:p>
            <a:pPr lvl="3"/>
            <a:r>
              <a:rPr lang="en-US" dirty="0"/>
              <a:t>Fourth Level</a:t>
            </a:r>
          </a:p>
        </p:txBody>
      </p:sp>
      <p:sp>
        <p:nvSpPr>
          <p:cNvPr id="7" name="Text Placeholder 11"/>
          <p:cNvSpPr>
            <a:spLocks noGrp="1"/>
          </p:cNvSpPr>
          <p:nvPr>
            <p:ph idx="13" hasCustomPrompt="1"/>
          </p:nvPr>
        </p:nvSpPr>
        <p:spPr>
          <a:xfrm>
            <a:off x="8155954" y="1332334"/>
            <a:ext cx="3566160" cy="4967675"/>
          </a:xfrm>
          <a:prstGeom prst="rect">
            <a:avLst/>
          </a:prstGeom>
        </p:spPr>
        <p:txBody>
          <a:bodyPr vert="horz" lIns="91440" tIns="45720" rIns="91440" bIns="45720" rtlCol="0">
            <a:normAutofit/>
          </a:bodyPr>
          <a:lstStyle>
            <a:lvl1pPr>
              <a:defRPr sz="2400" baseline="0"/>
            </a:lvl1pPr>
            <a:lvl2pPr>
              <a:defRPr sz="2000"/>
            </a:lvl2pPr>
            <a:lvl3pPr>
              <a:defRPr sz="1800"/>
            </a:lvl3pPr>
            <a:lvl4pPr>
              <a:defRPr sz="1600"/>
            </a:lvl4pPr>
            <a:lvl5pPr>
              <a:defRPr sz="1600"/>
            </a:lvl5pPr>
          </a:lstStyle>
          <a:p>
            <a:pPr lvl="0"/>
            <a:r>
              <a:rPr lang="en-US" dirty="0"/>
              <a:t>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363246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6433738"/>
            <a:ext cx="12185004" cy="457200"/>
          </a:xfrm>
          <a:prstGeom prst="rect">
            <a:avLst/>
          </a:prstGeom>
          <a:solidFill>
            <a:schemeClr val="accent6"/>
          </a:solidFill>
          <a:effectLst>
            <a:innerShdw blurRad="63500" dist="63500" dir="162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
        <p:nvSpPr>
          <p:cNvPr id="2" name="Title Placeholder 1"/>
          <p:cNvSpPr>
            <a:spLocks noGrp="1"/>
          </p:cNvSpPr>
          <p:nvPr>
            <p:ph type="title"/>
          </p:nvPr>
        </p:nvSpPr>
        <p:spPr>
          <a:xfrm>
            <a:off x="420130" y="284205"/>
            <a:ext cx="11301984" cy="914400"/>
          </a:xfrm>
          <a:prstGeom prst="rect">
            <a:avLst/>
          </a:prstGeom>
        </p:spPr>
        <p:txBody>
          <a:bodyPr vert="horz" lIns="91440" tIns="45720" rIns="91440" bIns="45720" rtlCol="0" anchor="ctr">
            <a:normAutofit/>
          </a:bodyPr>
          <a:lstStyle/>
          <a:p>
            <a:r>
              <a:rPr lang="en-US" dirty="0"/>
              <a:t>Click to Add a Title</a:t>
            </a:r>
          </a:p>
        </p:txBody>
      </p:sp>
      <p:sp>
        <p:nvSpPr>
          <p:cNvPr id="5" name="Footer Placeholder 4"/>
          <p:cNvSpPr>
            <a:spLocks noGrp="1"/>
          </p:cNvSpPr>
          <p:nvPr>
            <p:ph type="ftr" sz="quarter" idx="3"/>
          </p:nvPr>
        </p:nvSpPr>
        <p:spPr>
          <a:xfrm>
            <a:off x="6979507" y="6478062"/>
            <a:ext cx="4536989"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1677135" y="6478062"/>
            <a:ext cx="507868" cy="365125"/>
          </a:xfrm>
          <a:prstGeom prst="rect">
            <a:avLst/>
          </a:prstGeom>
        </p:spPr>
        <p:txBody>
          <a:bodyPr vert="horz" lIns="91440" tIns="45720" rIns="91440" bIns="45720" rtlCol="0" anchor="ctr"/>
          <a:lstStyle>
            <a:lvl1pPr algn="l">
              <a:defRPr sz="1400">
                <a:solidFill>
                  <a:schemeClr val="accent1">
                    <a:lumMod val="40000"/>
                    <a:lumOff val="60000"/>
                  </a:schemeClr>
                </a:solidFill>
              </a:defRPr>
            </a:lvl1pPr>
          </a:lstStyle>
          <a:p>
            <a:fld id="{602BDA9C-0978-EE47-B544-15FE77EDF278}" type="slidenum">
              <a:rPr lang="en-US" smtClean="0"/>
              <a:pPr/>
              <a:t>‹#›</a:t>
            </a:fld>
            <a:endParaRPr lang="en-US" dirty="0"/>
          </a:p>
        </p:txBody>
      </p:sp>
      <p:sp>
        <p:nvSpPr>
          <p:cNvPr id="12" name="Text Placeholder 11"/>
          <p:cNvSpPr>
            <a:spLocks noGrp="1"/>
          </p:cNvSpPr>
          <p:nvPr>
            <p:ph type="body" idx="1"/>
          </p:nvPr>
        </p:nvSpPr>
        <p:spPr>
          <a:xfrm>
            <a:off x="420130" y="1332335"/>
            <a:ext cx="11301984" cy="4967675"/>
          </a:xfrm>
          <a:prstGeom prst="rect">
            <a:avLst/>
          </a:prstGeom>
        </p:spPr>
        <p:txBody>
          <a:bodyPr vert="horz" lIns="91440" tIns="45720" rIns="91440" bIns="45720" rtlCol="0">
            <a:normAutofit/>
          </a:bodyPr>
          <a:lstStyle/>
          <a:p>
            <a:pPr lvl="0"/>
            <a:r>
              <a:rPr lang="en-US" dirty="0"/>
              <a:t>First Level Bullet</a:t>
            </a:r>
          </a:p>
          <a:p>
            <a:pPr lvl="1"/>
            <a:r>
              <a:rPr lang="en-US" dirty="0"/>
              <a:t>Second Level Bullet</a:t>
            </a:r>
          </a:p>
          <a:p>
            <a:pPr lvl="2"/>
            <a:r>
              <a:rPr lang="en-US" dirty="0"/>
              <a:t>Third level</a:t>
            </a:r>
          </a:p>
          <a:p>
            <a:pPr lvl="3"/>
            <a:r>
              <a:rPr lang="en-US" dirty="0"/>
              <a:t>Fourth level</a:t>
            </a:r>
          </a:p>
        </p:txBody>
      </p:sp>
    </p:spTree>
    <p:extLst>
      <p:ext uri="{BB962C8B-B14F-4D97-AF65-F5344CB8AC3E}">
        <p14:creationId xmlns:p14="http://schemas.microsoft.com/office/powerpoint/2010/main" val="30620136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800" b="1" kern="1200">
          <a:solidFill>
            <a:schemeClr val="accent1"/>
          </a:solidFill>
          <a:latin typeface="Calibri" charset="0"/>
          <a:ea typeface="Calibri" charset="0"/>
          <a:cs typeface="Calibri" charset="0"/>
        </a:defRPr>
      </a:lvl1pPr>
    </p:titleStyle>
    <p:bodyStyle>
      <a:lvl1pPr marL="228600" marR="0" indent="-228600" algn="l" defTabSz="914400" rtl="0" eaLnBrk="1" fontAlgn="auto" latinLnBrk="0" hangingPunct="1">
        <a:lnSpc>
          <a:spcPct val="90000"/>
        </a:lnSpc>
        <a:spcBef>
          <a:spcPts val="1000"/>
        </a:spcBef>
        <a:spcAft>
          <a:spcPts val="0"/>
        </a:spcAft>
        <a:buClr>
          <a:schemeClr val="accent1"/>
        </a:buClr>
        <a:buSzPct val="110000"/>
        <a:buFont typeface="Arial"/>
        <a:buChar char="•"/>
        <a:tabLst/>
        <a:defRPr sz="2800" kern="1200" baseline="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chemeClr val="accent1"/>
        </a:buClr>
        <a:buSzPct val="75000"/>
        <a:buFont typeface="Courier New" charset="0"/>
        <a:buChar char="o"/>
        <a:tabLst/>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chemeClr val="accent1"/>
        </a:buClr>
        <a:buSzTx/>
        <a:buFont typeface="LucidaGrande"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chemeClr val="accent1"/>
        </a:buClr>
        <a:buSzTx/>
        <a:buFont typeface="Wingdings" charset="2"/>
        <a:buChar char="§"/>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2.tiff"/></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30.tmp"/><Relationship Id="rId4" Type="http://schemas.openxmlformats.org/officeDocument/2006/relationships/image" Target="../media/image29.tmp"/></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5323"/>
          <a:stretch/>
        </p:blipFill>
        <p:spPr>
          <a:xfrm>
            <a:off x="0" y="-1"/>
            <a:ext cx="12192000" cy="6858001"/>
          </a:xfrm>
          <a:prstGeom prst="rect">
            <a:avLst/>
          </a:prstGeom>
        </p:spPr>
      </p:pic>
      <p:sp>
        <p:nvSpPr>
          <p:cNvPr id="6" name="TextBox 5"/>
          <p:cNvSpPr txBox="1"/>
          <p:nvPr/>
        </p:nvSpPr>
        <p:spPr>
          <a:xfrm>
            <a:off x="478974" y="2413336"/>
            <a:ext cx="6894284" cy="1015663"/>
          </a:xfrm>
          <a:prstGeom prst="rect">
            <a:avLst/>
          </a:prstGeom>
          <a:noFill/>
        </p:spPr>
        <p:txBody>
          <a:bodyPr wrap="square" rtlCol="0">
            <a:spAutoFit/>
          </a:bodyPr>
          <a:lstStyle/>
          <a:p>
            <a:r>
              <a:rPr lang="en-US" sz="6000" b="1" dirty="0" smtClean="0">
                <a:solidFill>
                  <a:schemeClr val="bg1"/>
                </a:solidFill>
                <a:latin typeface="+mj-lt"/>
              </a:rPr>
              <a:t>Don’t take the bait</a:t>
            </a:r>
            <a:endParaRPr lang="en-US" sz="6000" b="1" dirty="0">
              <a:solidFill>
                <a:schemeClr val="bg1"/>
              </a:solidFill>
              <a:latin typeface="+mj-lt"/>
            </a:endParaRPr>
          </a:p>
        </p:txBody>
      </p:sp>
      <p:sp>
        <p:nvSpPr>
          <p:cNvPr id="7" name="TextBox 6"/>
          <p:cNvSpPr txBox="1"/>
          <p:nvPr/>
        </p:nvSpPr>
        <p:spPr>
          <a:xfrm>
            <a:off x="478974" y="3428999"/>
            <a:ext cx="5210626" cy="1200329"/>
          </a:xfrm>
          <a:prstGeom prst="rect">
            <a:avLst/>
          </a:prstGeom>
          <a:noFill/>
        </p:spPr>
        <p:txBody>
          <a:bodyPr wrap="square" rtlCol="0">
            <a:spAutoFit/>
          </a:bodyPr>
          <a:lstStyle/>
          <a:p>
            <a:r>
              <a:rPr lang="en-US" sz="3600" dirty="0" smtClean="0">
                <a:solidFill>
                  <a:schemeClr val="bg1"/>
                </a:solidFill>
              </a:rPr>
              <a:t>How to stop and avoid phishing emails</a:t>
            </a:r>
            <a:endParaRPr lang="en-US" sz="3600" dirty="0">
              <a:solidFill>
                <a:schemeClr val="bg1"/>
              </a:solidFill>
            </a:endParaRPr>
          </a:p>
        </p:txBody>
      </p:sp>
    </p:spTree>
    <p:extLst>
      <p:ext uri="{BB962C8B-B14F-4D97-AF65-F5344CB8AC3E}">
        <p14:creationId xmlns:p14="http://schemas.microsoft.com/office/powerpoint/2010/main" val="1360023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Can </a:t>
            </a:r>
            <a:r>
              <a:rPr lang="en-GB" dirty="0" smtClean="0"/>
              <a:t>You </a:t>
            </a:r>
            <a:r>
              <a:rPr lang="en-GB" dirty="0"/>
              <a:t>Spot the Phish?</a:t>
            </a:r>
            <a:endParaRPr lang="en-US" dirty="0"/>
          </a:p>
        </p:txBody>
      </p:sp>
      <p:sp>
        <p:nvSpPr>
          <p:cNvPr id="3" name="Slide Number Placeholder 2"/>
          <p:cNvSpPr>
            <a:spLocks noGrp="1"/>
          </p:cNvSpPr>
          <p:nvPr>
            <p:ph type="sldNum" sz="quarter" idx="11"/>
          </p:nvPr>
        </p:nvSpPr>
        <p:spPr/>
        <p:txBody>
          <a:bodyPr/>
          <a:lstStyle/>
          <a:p>
            <a:fld id="{602BDA9C-0978-EE47-B544-15FE77EDF278}" type="slidenum">
              <a:rPr lang="en-US" smtClean="0"/>
              <a:pPr/>
              <a:t>10</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828" y="1208653"/>
            <a:ext cx="3965075" cy="539470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086" y="1198605"/>
            <a:ext cx="3965075" cy="539470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58" y="1208653"/>
            <a:ext cx="3965075" cy="5394701"/>
          </a:xfrm>
          <a:prstGeom prst="rect">
            <a:avLst/>
          </a:prstGeom>
        </p:spPr>
      </p:pic>
      <p:sp>
        <p:nvSpPr>
          <p:cNvPr id="9" name="Rounded Rectangle 8"/>
          <p:cNvSpPr/>
          <p:nvPr/>
        </p:nvSpPr>
        <p:spPr>
          <a:xfrm>
            <a:off x="9947966" y="3432175"/>
            <a:ext cx="948634" cy="196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smtClean="0"/>
              <a:t>Generic Salutation</a:t>
            </a:r>
            <a:endParaRPr lang="en-US" sz="700" dirty="0"/>
          </a:p>
        </p:txBody>
      </p:sp>
      <p:sp>
        <p:nvSpPr>
          <p:cNvPr id="11" name="Rounded Rectangle 10"/>
          <p:cNvSpPr/>
          <p:nvPr/>
        </p:nvSpPr>
        <p:spPr>
          <a:xfrm>
            <a:off x="9994349" y="4365625"/>
            <a:ext cx="948634" cy="196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smtClean="0"/>
              <a:t>Poor spelling</a:t>
            </a:r>
            <a:endParaRPr lang="en-US" sz="700" dirty="0"/>
          </a:p>
        </p:txBody>
      </p:sp>
      <p:sp>
        <p:nvSpPr>
          <p:cNvPr id="12" name="Rounded Rectangle 11"/>
          <p:cNvSpPr/>
          <p:nvPr/>
        </p:nvSpPr>
        <p:spPr>
          <a:xfrm>
            <a:off x="10573038" y="4116172"/>
            <a:ext cx="948634" cy="196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smtClean="0"/>
              <a:t>Poor punctuation</a:t>
            </a:r>
            <a:endParaRPr lang="en-US" sz="700" dirty="0"/>
          </a:p>
        </p:txBody>
      </p:sp>
      <p:cxnSp>
        <p:nvCxnSpPr>
          <p:cNvPr id="13" name="Straight Arrow Connector 12"/>
          <p:cNvCxnSpPr/>
          <p:nvPr/>
        </p:nvCxnSpPr>
        <p:spPr>
          <a:xfrm flipH="1" flipV="1">
            <a:off x="10044340" y="4215696"/>
            <a:ext cx="424326" cy="149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9908381" y="3987476"/>
            <a:ext cx="560285" cy="347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0"/>
          </p:cNvCxnSpPr>
          <p:nvPr/>
        </p:nvCxnSpPr>
        <p:spPr>
          <a:xfrm flipV="1">
            <a:off x="11047355" y="4018573"/>
            <a:ext cx="206270" cy="975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1"/>
          </p:cNvCxnSpPr>
          <p:nvPr/>
        </p:nvCxnSpPr>
        <p:spPr>
          <a:xfrm flipH="1">
            <a:off x="9480550" y="3530600"/>
            <a:ext cx="4674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8619589" y="5399001"/>
            <a:ext cx="948634" cy="196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smtClean="0"/>
              <a:t>Odd sign-off</a:t>
            </a:r>
            <a:endParaRPr lang="en-US" sz="700" dirty="0"/>
          </a:p>
        </p:txBody>
      </p:sp>
      <p:cxnSp>
        <p:nvCxnSpPr>
          <p:cNvPr id="18" name="Straight Arrow Connector 17"/>
          <p:cNvCxnSpPr>
            <a:stCxn id="17" idx="0"/>
          </p:cNvCxnSpPr>
          <p:nvPr/>
        </p:nvCxnSpPr>
        <p:spPr>
          <a:xfrm flipH="1" flipV="1">
            <a:off x="8978900" y="5108575"/>
            <a:ext cx="115006" cy="290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323910" y="3181328"/>
            <a:ext cx="685865" cy="196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smtClean="0"/>
              <a:t>Poor Spelling</a:t>
            </a:r>
            <a:endParaRPr lang="en-US" sz="700" dirty="0"/>
          </a:p>
        </p:txBody>
      </p:sp>
      <p:sp>
        <p:nvSpPr>
          <p:cNvPr id="20" name="Rounded Rectangle 19"/>
          <p:cNvSpPr/>
          <p:nvPr/>
        </p:nvSpPr>
        <p:spPr>
          <a:xfrm>
            <a:off x="2199739" y="3189179"/>
            <a:ext cx="810161" cy="196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smtClean="0"/>
              <a:t>Bad Formatting</a:t>
            </a:r>
            <a:endParaRPr lang="en-US" sz="700" dirty="0"/>
          </a:p>
        </p:txBody>
      </p:sp>
      <p:sp>
        <p:nvSpPr>
          <p:cNvPr id="21" name="Rounded Rectangle 20"/>
          <p:cNvSpPr/>
          <p:nvPr/>
        </p:nvSpPr>
        <p:spPr>
          <a:xfrm>
            <a:off x="2311035" y="4215696"/>
            <a:ext cx="810161" cy="196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smtClean="0"/>
              <a:t>Strange Wording</a:t>
            </a:r>
            <a:endParaRPr lang="en-US" sz="700" dirty="0"/>
          </a:p>
        </p:txBody>
      </p:sp>
      <p:cxnSp>
        <p:nvCxnSpPr>
          <p:cNvPr id="5" name="Straight Arrow Connector 4"/>
          <p:cNvCxnSpPr/>
          <p:nvPr/>
        </p:nvCxnSpPr>
        <p:spPr>
          <a:xfrm flipH="1">
            <a:off x="1492250" y="3386029"/>
            <a:ext cx="1035083" cy="2429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1323910" y="3396077"/>
            <a:ext cx="233000" cy="90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1752205" y="4018574"/>
            <a:ext cx="558830" cy="272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461660" y="1312928"/>
            <a:ext cx="1041396" cy="25977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t>
            </a:r>
            <a:r>
              <a:rPr lang="en-GB" dirty="0" smtClean="0"/>
              <a:t>hish</a:t>
            </a:r>
            <a:endParaRPr lang="en-US" dirty="0"/>
          </a:p>
        </p:txBody>
      </p:sp>
      <p:sp>
        <p:nvSpPr>
          <p:cNvPr id="27" name="Rectangle 26"/>
          <p:cNvSpPr/>
          <p:nvPr/>
        </p:nvSpPr>
        <p:spPr>
          <a:xfrm>
            <a:off x="5570570" y="1312351"/>
            <a:ext cx="1041396" cy="25977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a:t>
            </a:r>
            <a:r>
              <a:rPr lang="en-GB" dirty="0" smtClean="0"/>
              <a:t>enuine</a:t>
            </a:r>
            <a:endParaRPr lang="en-US" dirty="0"/>
          </a:p>
        </p:txBody>
      </p:sp>
      <p:sp>
        <p:nvSpPr>
          <p:cNvPr id="28" name="Rectangle 27"/>
          <p:cNvSpPr/>
          <p:nvPr/>
        </p:nvSpPr>
        <p:spPr>
          <a:xfrm>
            <a:off x="9679480" y="1315238"/>
            <a:ext cx="1041396" cy="25977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Phish</a:t>
            </a:r>
            <a:endParaRPr lang="en-US" dirty="0"/>
          </a:p>
        </p:txBody>
      </p:sp>
    </p:spTree>
    <p:extLst>
      <p:ext uri="{BB962C8B-B14F-4D97-AF65-F5344CB8AC3E}">
        <p14:creationId xmlns:p14="http://schemas.microsoft.com/office/powerpoint/2010/main" val="594060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629" y="1142518"/>
            <a:ext cx="10058400" cy="5518106"/>
          </a:xfrm>
          <a:prstGeom prst="rect">
            <a:avLst/>
          </a:prstGeom>
        </p:spPr>
      </p:pic>
      <p:sp>
        <p:nvSpPr>
          <p:cNvPr id="2" name="Title 1"/>
          <p:cNvSpPr>
            <a:spLocks noGrp="1"/>
          </p:cNvSpPr>
          <p:nvPr>
            <p:ph type="title"/>
          </p:nvPr>
        </p:nvSpPr>
        <p:spPr/>
        <p:txBody>
          <a:bodyPr>
            <a:noAutofit/>
          </a:bodyPr>
          <a:lstStyle/>
          <a:p>
            <a:pPr algn="ctr"/>
            <a:r>
              <a:rPr lang="en-GB" dirty="0" smtClean="0"/>
              <a:t>Genuine and Phishing Emails Are Often </a:t>
            </a:r>
            <a:r>
              <a:rPr lang="en-GB" dirty="0"/>
              <a:t>V</a:t>
            </a:r>
            <a:r>
              <a:rPr lang="en-GB" dirty="0" smtClean="0"/>
              <a:t>ery Similar</a:t>
            </a:r>
            <a:endParaRPr lang="en-US" dirty="0"/>
          </a:p>
        </p:txBody>
      </p:sp>
      <p:sp>
        <p:nvSpPr>
          <p:cNvPr id="3" name="Slide Number Placeholder 2"/>
          <p:cNvSpPr>
            <a:spLocks noGrp="1"/>
          </p:cNvSpPr>
          <p:nvPr>
            <p:ph type="sldNum" sz="quarter" idx="12"/>
          </p:nvPr>
        </p:nvSpPr>
        <p:spPr/>
        <p:txBody>
          <a:bodyPr/>
          <a:lstStyle/>
          <a:p>
            <a:fld id="{602BDA9C-0978-EE47-B544-15FE77EDF278}" type="slidenum">
              <a:rPr lang="en-US" smtClean="0"/>
              <a:t>11</a:t>
            </a:fld>
            <a:endParaRPr lang="en-US" dirty="0"/>
          </a:p>
        </p:txBody>
      </p:sp>
      <p:sp>
        <p:nvSpPr>
          <p:cNvPr id="6" name="Rectangle 5"/>
          <p:cNvSpPr/>
          <p:nvPr/>
        </p:nvSpPr>
        <p:spPr>
          <a:xfrm>
            <a:off x="2834019" y="1198605"/>
            <a:ext cx="1041396" cy="25977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t>
            </a:r>
            <a:r>
              <a:rPr lang="en-GB" dirty="0" smtClean="0"/>
              <a:t>hish</a:t>
            </a:r>
            <a:endParaRPr lang="en-US" dirty="0"/>
          </a:p>
        </p:txBody>
      </p:sp>
      <p:sp>
        <p:nvSpPr>
          <p:cNvPr id="7" name="Rectangle 6"/>
          <p:cNvSpPr/>
          <p:nvPr/>
        </p:nvSpPr>
        <p:spPr>
          <a:xfrm>
            <a:off x="7541643" y="1173732"/>
            <a:ext cx="1041396" cy="25977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a:t>
            </a:r>
            <a:r>
              <a:rPr lang="en-GB" dirty="0" smtClean="0"/>
              <a:t>enuine</a:t>
            </a:r>
            <a:endParaRPr lang="en-US" dirty="0"/>
          </a:p>
        </p:txBody>
      </p:sp>
    </p:spTree>
    <p:extLst>
      <p:ext uri="{BB962C8B-B14F-4D97-AF65-F5344CB8AC3E}">
        <p14:creationId xmlns:p14="http://schemas.microsoft.com/office/powerpoint/2010/main" val="1384848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3"/>
          <a:stretch>
            <a:fillRect/>
          </a:stretch>
        </p:blipFill>
        <p:spPr>
          <a:xfrm>
            <a:off x="3730973" y="1337614"/>
            <a:ext cx="4823035" cy="5164058"/>
          </a:xfrm>
          <a:prstGeom prst="rect">
            <a:avLst/>
          </a:prstGeom>
        </p:spPr>
      </p:pic>
      <p:sp>
        <p:nvSpPr>
          <p:cNvPr id="3" name="Slide Number Placeholder 2"/>
          <p:cNvSpPr>
            <a:spLocks noGrp="1"/>
          </p:cNvSpPr>
          <p:nvPr>
            <p:ph type="sldNum" sz="quarter" idx="4294967295"/>
          </p:nvPr>
        </p:nvSpPr>
        <p:spPr>
          <a:xfrm>
            <a:off x="11684000" y="6340475"/>
            <a:ext cx="508000" cy="365125"/>
          </a:xfrm>
          <a:effectLst>
            <a:outerShdw blurRad="50800" dist="38100" dir="5400000" algn="t" rotWithShape="0">
              <a:prstClr val="black">
                <a:alpha val="40000"/>
              </a:prstClr>
            </a:outerShdw>
          </a:effectLst>
        </p:spPr>
        <p:txBody>
          <a:bodyPr/>
          <a:lstStyle/>
          <a:p>
            <a:fld id="{602BDA9C-0978-EE47-B544-15FE77EDF278}" type="slidenum">
              <a:rPr lang="en-US" smtClean="0">
                <a:solidFill>
                  <a:srgbClr val="005BB5">
                    <a:lumMod val="40000"/>
                    <a:lumOff val="60000"/>
                  </a:srgbClr>
                </a:solidFill>
              </a:rPr>
              <a:pPr/>
              <a:t>12</a:t>
            </a:fld>
            <a:endParaRPr lang="en-US" dirty="0">
              <a:solidFill>
                <a:srgbClr val="005BB5">
                  <a:lumMod val="40000"/>
                  <a:lumOff val="60000"/>
                </a:srgbClr>
              </a:solidFill>
            </a:endParaRPr>
          </a:p>
        </p:txBody>
      </p:sp>
      <p:sp>
        <p:nvSpPr>
          <p:cNvPr id="20" name="Title 1"/>
          <p:cNvSpPr>
            <a:spLocks noGrp="1"/>
          </p:cNvSpPr>
          <p:nvPr>
            <p:ph type="title"/>
          </p:nvPr>
        </p:nvSpPr>
        <p:spPr>
          <a:xfrm>
            <a:off x="2278533" y="306838"/>
            <a:ext cx="7440834" cy="914400"/>
          </a:xfrm>
        </p:spPr>
        <p:txBody>
          <a:bodyPr/>
          <a:lstStyle/>
          <a:p>
            <a:pPr algn="ctr"/>
            <a:r>
              <a:rPr lang="en-GB" dirty="0" smtClean="0"/>
              <a:t>Don’t be Fooled by Format</a:t>
            </a:r>
            <a:endParaRPr lang="en-US" dirty="0"/>
          </a:p>
        </p:txBody>
      </p:sp>
      <p:pic>
        <p:nvPicPr>
          <p:cNvPr id="10" name="Picture 9"/>
          <p:cNvPicPr>
            <a:picLocks noChangeAspect="1"/>
          </p:cNvPicPr>
          <p:nvPr/>
        </p:nvPicPr>
        <p:blipFill rotWithShape="1">
          <a:blip r:embed="rId3"/>
          <a:srcRect b="78075"/>
          <a:stretch/>
        </p:blipFill>
        <p:spPr>
          <a:xfrm>
            <a:off x="3730973" y="1426514"/>
            <a:ext cx="4823035" cy="1132222"/>
          </a:xfrm>
          <a:prstGeom prst="rect">
            <a:avLst/>
          </a:prstGeom>
        </p:spPr>
      </p:pic>
      <p:pic>
        <p:nvPicPr>
          <p:cNvPr id="34" name="Picture 33"/>
          <p:cNvPicPr>
            <a:picLocks noChangeAspect="1"/>
          </p:cNvPicPr>
          <p:nvPr/>
        </p:nvPicPr>
        <p:blipFill rotWithShape="1">
          <a:blip r:embed="rId3"/>
          <a:srcRect b="68436"/>
          <a:stretch/>
        </p:blipFill>
        <p:spPr>
          <a:xfrm>
            <a:off x="3730973" y="1426514"/>
            <a:ext cx="4823035" cy="1630011"/>
          </a:xfrm>
          <a:prstGeom prst="rect">
            <a:avLst/>
          </a:prstGeom>
        </p:spPr>
      </p:pic>
      <p:pic>
        <p:nvPicPr>
          <p:cNvPr id="35" name="Picture 34"/>
          <p:cNvPicPr>
            <a:picLocks noChangeAspect="1"/>
          </p:cNvPicPr>
          <p:nvPr/>
        </p:nvPicPr>
        <p:blipFill rotWithShape="1">
          <a:blip r:embed="rId3"/>
          <a:srcRect b="54669"/>
          <a:stretch/>
        </p:blipFill>
        <p:spPr>
          <a:xfrm>
            <a:off x="3730973" y="1426514"/>
            <a:ext cx="4823035" cy="2340924"/>
          </a:xfrm>
          <a:prstGeom prst="rect">
            <a:avLst/>
          </a:prstGeom>
        </p:spPr>
      </p:pic>
      <p:pic>
        <p:nvPicPr>
          <p:cNvPr id="36" name="Picture 35"/>
          <p:cNvPicPr>
            <a:picLocks noChangeAspect="1"/>
          </p:cNvPicPr>
          <p:nvPr/>
        </p:nvPicPr>
        <p:blipFill rotWithShape="1">
          <a:blip r:embed="rId3"/>
          <a:srcRect b="41639"/>
          <a:stretch/>
        </p:blipFill>
        <p:spPr>
          <a:xfrm>
            <a:off x="3730973" y="1337614"/>
            <a:ext cx="4823035" cy="3013797"/>
          </a:xfrm>
          <a:prstGeom prst="rect">
            <a:avLst/>
          </a:prstGeom>
        </p:spPr>
      </p:pic>
    </p:spTree>
    <p:extLst>
      <p:ext uri="{BB962C8B-B14F-4D97-AF65-F5344CB8AC3E}">
        <p14:creationId xmlns:p14="http://schemas.microsoft.com/office/powerpoint/2010/main" val="4070332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Ten Tell Tale Tips to Spot Phishing Emails</a:t>
            </a:r>
            <a:endParaRPr lang="en-US" dirty="0"/>
          </a:p>
        </p:txBody>
      </p:sp>
      <p:sp>
        <p:nvSpPr>
          <p:cNvPr id="3" name="Slide Number Placeholder 2"/>
          <p:cNvSpPr>
            <a:spLocks noGrp="1"/>
          </p:cNvSpPr>
          <p:nvPr>
            <p:ph type="sldNum" sz="quarter" idx="12"/>
          </p:nvPr>
        </p:nvSpPr>
        <p:spPr/>
        <p:txBody>
          <a:bodyPr/>
          <a:lstStyle/>
          <a:p>
            <a:fld id="{602BDA9C-0978-EE47-B544-15FE77EDF278}" type="slidenum">
              <a:rPr lang="en-US" smtClean="0"/>
              <a:t>13</a:t>
            </a:fld>
            <a:endParaRPr lang="en-US" dirty="0"/>
          </a:p>
        </p:txBody>
      </p:sp>
    </p:spTree>
    <p:extLst>
      <p:ext uri="{BB962C8B-B14F-4D97-AF65-F5344CB8AC3E}">
        <p14:creationId xmlns:p14="http://schemas.microsoft.com/office/powerpoint/2010/main" val="2970850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Ten Tell-Tale Signs of Phishing</a:t>
            </a:r>
            <a:endParaRPr lang="en-US" dirty="0"/>
          </a:p>
        </p:txBody>
      </p:sp>
      <p:sp>
        <p:nvSpPr>
          <p:cNvPr id="3" name="Slide Number Placeholder 2"/>
          <p:cNvSpPr>
            <a:spLocks noGrp="1"/>
          </p:cNvSpPr>
          <p:nvPr>
            <p:ph type="sldNum" sz="quarter" idx="12"/>
          </p:nvPr>
        </p:nvSpPr>
        <p:spPr/>
        <p:txBody>
          <a:bodyPr/>
          <a:lstStyle/>
          <a:p>
            <a:fld id="{602BDA9C-0978-EE47-B544-15FE77EDF278}" type="slidenum">
              <a:rPr lang="en-US" smtClean="0"/>
              <a:t>14</a:t>
            </a:fld>
            <a:endParaRPr lang="en-US" dirty="0"/>
          </a:p>
        </p:txBody>
      </p:sp>
      <p:sp>
        <p:nvSpPr>
          <p:cNvPr id="4" name="Content Placeholder 3"/>
          <p:cNvSpPr>
            <a:spLocks noGrp="1"/>
          </p:cNvSpPr>
          <p:nvPr>
            <p:ph idx="1"/>
          </p:nvPr>
        </p:nvSpPr>
        <p:spPr>
          <a:xfrm>
            <a:off x="426603" y="2046514"/>
            <a:ext cx="2736727" cy="2488551"/>
          </a:xfrm>
        </p:spPr>
        <p:txBody>
          <a:bodyPr>
            <a:normAutofit/>
          </a:bodyPr>
          <a:lstStyle/>
          <a:p>
            <a:r>
              <a:rPr lang="en-GB" sz="1800" dirty="0" smtClean="0"/>
              <a:t>Something off?</a:t>
            </a:r>
          </a:p>
          <a:p>
            <a:r>
              <a:rPr lang="en-GB" sz="1800" dirty="0" smtClean="0"/>
              <a:t>Too good to be true?</a:t>
            </a:r>
          </a:p>
          <a:p>
            <a:r>
              <a:rPr lang="en-GB" sz="1800" dirty="0" smtClean="0"/>
              <a:t>Trust your instincts</a:t>
            </a:r>
            <a:endParaRPr lang="en-US" sz="1800" dirty="0"/>
          </a:p>
        </p:txBody>
      </p:sp>
      <p:sp>
        <p:nvSpPr>
          <p:cNvPr id="5" name="Rectangle 4"/>
          <p:cNvSpPr/>
          <p:nvPr/>
        </p:nvSpPr>
        <p:spPr>
          <a:xfrm>
            <a:off x="420130" y="1534886"/>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1. Just doesn’t look right</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598714"/>
            <a:ext cx="4174924" cy="5680213"/>
          </a:xfrm>
          <a:prstGeom prst="rect">
            <a:avLst/>
          </a:prstGeom>
        </p:spPr>
      </p:pic>
      <p:sp>
        <p:nvSpPr>
          <p:cNvPr id="13" name="Rounded Rectangle 12"/>
          <p:cNvSpPr/>
          <p:nvPr/>
        </p:nvSpPr>
        <p:spPr>
          <a:xfrm>
            <a:off x="9203082" y="3954688"/>
            <a:ext cx="1149231" cy="2278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smtClean="0"/>
              <a:t>Too good to be true!</a:t>
            </a:r>
            <a:endParaRPr lang="en-US" sz="700" dirty="0"/>
          </a:p>
        </p:txBody>
      </p:sp>
      <p:cxnSp>
        <p:nvCxnSpPr>
          <p:cNvPr id="14" name="Straight Arrow Connector 13"/>
          <p:cNvCxnSpPr/>
          <p:nvPr/>
        </p:nvCxnSpPr>
        <p:spPr>
          <a:xfrm flipH="1" flipV="1">
            <a:off x="9203083" y="2884714"/>
            <a:ext cx="315686" cy="983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555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9460" y="897154"/>
            <a:ext cx="3965075" cy="5394701"/>
          </a:xfrm>
          <a:prstGeom prst="rect">
            <a:avLst/>
          </a:prstGeom>
        </p:spPr>
      </p:pic>
      <p:sp>
        <p:nvSpPr>
          <p:cNvPr id="2" name="Title 1"/>
          <p:cNvSpPr>
            <a:spLocks noGrp="1"/>
          </p:cNvSpPr>
          <p:nvPr>
            <p:ph type="title"/>
          </p:nvPr>
        </p:nvSpPr>
        <p:spPr/>
        <p:txBody>
          <a:bodyPr/>
          <a:lstStyle/>
          <a:p>
            <a:r>
              <a:rPr lang="en-GB" dirty="0" smtClean="0"/>
              <a:t>Ten Tell-Tale Signs of Phishing</a:t>
            </a:r>
            <a:endParaRPr lang="en-US" dirty="0"/>
          </a:p>
        </p:txBody>
      </p:sp>
      <p:sp>
        <p:nvSpPr>
          <p:cNvPr id="3" name="Slide Number Placeholder 2"/>
          <p:cNvSpPr>
            <a:spLocks noGrp="1"/>
          </p:cNvSpPr>
          <p:nvPr>
            <p:ph type="sldNum" sz="quarter" idx="12"/>
          </p:nvPr>
        </p:nvSpPr>
        <p:spPr/>
        <p:txBody>
          <a:bodyPr/>
          <a:lstStyle/>
          <a:p>
            <a:fld id="{602BDA9C-0978-EE47-B544-15FE77EDF278}" type="slidenum">
              <a:rPr lang="en-US" smtClean="0"/>
              <a:t>15</a:t>
            </a:fld>
            <a:endParaRPr lang="en-US" dirty="0"/>
          </a:p>
        </p:txBody>
      </p:sp>
      <p:sp>
        <p:nvSpPr>
          <p:cNvPr id="11" name="Rectangle 10"/>
          <p:cNvSpPr/>
          <p:nvPr/>
        </p:nvSpPr>
        <p:spPr>
          <a:xfrm>
            <a:off x="420130" y="1534886"/>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1. Just doesn’t look right</a:t>
            </a:r>
            <a:endParaRPr lang="en-US" dirty="0"/>
          </a:p>
        </p:txBody>
      </p:sp>
      <p:sp>
        <p:nvSpPr>
          <p:cNvPr id="12" name="Rectangle 11"/>
          <p:cNvSpPr/>
          <p:nvPr/>
        </p:nvSpPr>
        <p:spPr>
          <a:xfrm>
            <a:off x="420130" y="2050781"/>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2. Generic salutations</a:t>
            </a:r>
            <a:endParaRPr lang="en-US" dirty="0"/>
          </a:p>
        </p:txBody>
      </p:sp>
      <p:sp>
        <p:nvSpPr>
          <p:cNvPr id="13" name="Rounded Rectangle 12"/>
          <p:cNvSpPr/>
          <p:nvPr/>
        </p:nvSpPr>
        <p:spPr>
          <a:xfrm>
            <a:off x="9216112" y="3108952"/>
            <a:ext cx="948634" cy="196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smtClean="0"/>
              <a:t>Generic Salutation</a:t>
            </a:r>
            <a:endParaRPr lang="en-US" sz="700" dirty="0"/>
          </a:p>
        </p:txBody>
      </p:sp>
      <p:cxnSp>
        <p:nvCxnSpPr>
          <p:cNvPr id="19" name="Straight Arrow Connector 18"/>
          <p:cNvCxnSpPr>
            <a:stCxn id="13" idx="1"/>
          </p:cNvCxnSpPr>
          <p:nvPr/>
        </p:nvCxnSpPr>
        <p:spPr>
          <a:xfrm flipH="1">
            <a:off x="8748696" y="3207377"/>
            <a:ext cx="4674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161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Ten Tell-Tale Signs of Phishing</a:t>
            </a:r>
            <a:endParaRPr lang="en-US" dirty="0"/>
          </a:p>
        </p:txBody>
      </p:sp>
      <p:sp>
        <p:nvSpPr>
          <p:cNvPr id="3" name="Slide Number Placeholder 2"/>
          <p:cNvSpPr>
            <a:spLocks noGrp="1"/>
          </p:cNvSpPr>
          <p:nvPr>
            <p:ph type="sldNum" sz="quarter" idx="12"/>
          </p:nvPr>
        </p:nvSpPr>
        <p:spPr/>
        <p:txBody>
          <a:bodyPr/>
          <a:lstStyle/>
          <a:p>
            <a:fld id="{602BDA9C-0978-EE47-B544-15FE77EDF278}" type="slidenum">
              <a:rPr lang="en-US" smtClean="0"/>
              <a:t>16</a:t>
            </a:fld>
            <a:endParaRPr lang="en-US" dirty="0"/>
          </a:p>
        </p:txBody>
      </p:sp>
      <p:sp>
        <p:nvSpPr>
          <p:cNvPr id="11" name="Rectangle 10"/>
          <p:cNvSpPr/>
          <p:nvPr/>
        </p:nvSpPr>
        <p:spPr>
          <a:xfrm>
            <a:off x="420130" y="1534886"/>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1. Just doesn’t look right</a:t>
            </a:r>
            <a:endParaRPr lang="en-US" dirty="0"/>
          </a:p>
        </p:txBody>
      </p:sp>
      <p:sp>
        <p:nvSpPr>
          <p:cNvPr id="12" name="Rectangle 11"/>
          <p:cNvSpPr/>
          <p:nvPr/>
        </p:nvSpPr>
        <p:spPr>
          <a:xfrm>
            <a:off x="420130" y="2050781"/>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2. Generic salutations</a:t>
            </a:r>
            <a:endParaRPr lang="en-US" dirty="0"/>
          </a:p>
        </p:txBody>
      </p:sp>
      <p:sp>
        <p:nvSpPr>
          <p:cNvPr id="9" name="Rectangle 8"/>
          <p:cNvSpPr/>
          <p:nvPr/>
        </p:nvSpPr>
        <p:spPr>
          <a:xfrm>
            <a:off x="420130" y="2544904"/>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3. Official-looking site asking you to enter sensitive data</a:t>
            </a:r>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122"/>
          <a:stretch/>
        </p:blipFill>
        <p:spPr>
          <a:xfrm>
            <a:off x="6660181" y="959956"/>
            <a:ext cx="5016954" cy="5518106"/>
          </a:xfrm>
          <a:prstGeom prst="rect">
            <a:avLst/>
          </a:prstGeom>
        </p:spPr>
      </p:pic>
      <p:sp>
        <p:nvSpPr>
          <p:cNvPr id="10" name="Rounded Rectangle 9"/>
          <p:cNvSpPr/>
          <p:nvPr/>
        </p:nvSpPr>
        <p:spPr>
          <a:xfrm>
            <a:off x="9706344" y="3052555"/>
            <a:ext cx="1552206" cy="34787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smtClean="0"/>
              <a:t>Sign in and provide sensitive (valuable) data</a:t>
            </a:r>
            <a:endParaRPr lang="en-US" sz="700" dirty="0"/>
          </a:p>
        </p:txBody>
      </p:sp>
      <p:cxnSp>
        <p:nvCxnSpPr>
          <p:cNvPr id="5" name="Straight Arrow Connector 4"/>
          <p:cNvCxnSpPr>
            <a:stCxn id="10" idx="2"/>
          </p:cNvCxnSpPr>
          <p:nvPr/>
        </p:nvCxnSpPr>
        <p:spPr>
          <a:xfrm flipH="1">
            <a:off x="10239375" y="3400425"/>
            <a:ext cx="243072" cy="438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1608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6720491" y="1579703"/>
            <a:ext cx="4386861" cy="4697043"/>
          </a:xfrm>
          <a:prstGeom prst="rect">
            <a:avLst/>
          </a:prstGeom>
        </p:spPr>
      </p:pic>
      <p:sp>
        <p:nvSpPr>
          <p:cNvPr id="2" name="Title 1"/>
          <p:cNvSpPr>
            <a:spLocks noGrp="1"/>
          </p:cNvSpPr>
          <p:nvPr>
            <p:ph type="title"/>
          </p:nvPr>
        </p:nvSpPr>
        <p:spPr/>
        <p:txBody>
          <a:bodyPr/>
          <a:lstStyle/>
          <a:p>
            <a:r>
              <a:rPr lang="en-GB" dirty="0" smtClean="0"/>
              <a:t>Ten Tell-Tale Signs of Phishing</a:t>
            </a:r>
            <a:endParaRPr lang="en-US" dirty="0"/>
          </a:p>
        </p:txBody>
      </p:sp>
      <p:sp>
        <p:nvSpPr>
          <p:cNvPr id="3" name="Slide Number Placeholder 2"/>
          <p:cNvSpPr>
            <a:spLocks noGrp="1"/>
          </p:cNvSpPr>
          <p:nvPr>
            <p:ph type="sldNum" sz="quarter" idx="12"/>
          </p:nvPr>
        </p:nvSpPr>
        <p:spPr/>
        <p:txBody>
          <a:bodyPr/>
          <a:lstStyle/>
          <a:p>
            <a:fld id="{602BDA9C-0978-EE47-B544-15FE77EDF278}" type="slidenum">
              <a:rPr lang="en-US" smtClean="0"/>
              <a:t>17</a:t>
            </a:fld>
            <a:endParaRPr lang="en-US" dirty="0"/>
          </a:p>
        </p:txBody>
      </p:sp>
      <p:sp>
        <p:nvSpPr>
          <p:cNvPr id="11" name="Rectangle 10"/>
          <p:cNvSpPr/>
          <p:nvPr/>
        </p:nvSpPr>
        <p:spPr>
          <a:xfrm>
            <a:off x="420130" y="1534886"/>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1. Just doesn’t look right</a:t>
            </a:r>
            <a:endParaRPr lang="en-US" dirty="0"/>
          </a:p>
        </p:txBody>
      </p:sp>
      <p:sp>
        <p:nvSpPr>
          <p:cNvPr id="12" name="Rectangle 11"/>
          <p:cNvSpPr/>
          <p:nvPr/>
        </p:nvSpPr>
        <p:spPr>
          <a:xfrm>
            <a:off x="420130" y="2050781"/>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2. Generic salutations</a:t>
            </a:r>
            <a:endParaRPr lang="en-US" dirty="0"/>
          </a:p>
        </p:txBody>
      </p:sp>
      <p:sp>
        <p:nvSpPr>
          <p:cNvPr id="9" name="Rectangle 8"/>
          <p:cNvSpPr/>
          <p:nvPr/>
        </p:nvSpPr>
        <p:spPr>
          <a:xfrm>
            <a:off x="420130" y="2544904"/>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3. Official-looking site asking you to enter sensitive data</a:t>
            </a:r>
            <a:endParaRPr lang="en-US" dirty="0"/>
          </a:p>
        </p:txBody>
      </p:sp>
      <p:sp>
        <p:nvSpPr>
          <p:cNvPr id="7" name="Rectangle 6"/>
          <p:cNvSpPr/>
          <p:nvPr/>
        </p:nvSpPr>
        <p:spPr>
          <a:xfrm>
            <a:off x="420130" y="3039027"/>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4. Unexpected email; specific information on YOU</a:t>
            </a:r>
            <a:endParaRPr lang="en-US" dirty="0"/>
          </a:p>
        </p:txBody>
      </p:sp>
      <p:sp>
        <p:nvSpPr>
          <p:cNvPr id="20" name="Rounded Rectangle 19"/>
          <p:cNvSpPr/>
          <p:nvPr/>
        </p:nvSpPr>
        <p:spPr>
          <a:xfrm>
            <a:off x="9115794" y="4500355"/>
            <a:ext cx="1552206" cy="199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smtClean="0"/>
              <a:t>Unexpected, from Senior Manager</a:t>
            </a:r>
            <a:endParaRPr lang="en-US" sz="700" dirty="0"/>
          </a:p>
        </p:txBody>
      </p:sp>
      <p:cxnSp>
        <p:nvCxnSpPr>
          <p:cNvPr id="21" name="Straight Arrow Connector 20"/>
          <p:cNvCxnSpPr>
            <a:stCxn id="20" idx="1"/>
          </p:cNvCxnSpPr>
          <p:nvPr/>
        </p:nvCxnSpPr>
        <p:spPr>
          <a:xfrm flipH="1">
            <a:off x="7611493" y="4600335"/>
            <a:ext cx="1504301" cy="749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7901026" y="2682907"/>
            <a:ext cx="948634" cy="196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smtClean="0"/>
              <a:t>Specific on you</a:t>
            </a:r>
            <a:endParaRPr lang="en-US" sz="700" dirty="0"/>
          </a:p>
        </p:txBody>
      </p:sp>
      <p:cxnSp>
        <p:nvCxnSpPr>
          <p:cNvPr id="23" name="Straight Arrow Connector 22"/>
          <p:cNvCxnSpPr>
            <a:stCxn id="22" idx="2"/>
          </p:cNvCxnSpPr>
          <p:nvPr/>
        </p:nvCxnSpPr>
        <p:spPr>
          <a:xfrm flipH="1">
            <a:off x="7602279" y="2879757"/>
            <a:ext cx="773064" cy="278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2" idx="1"/>
          </p:cNvCxnSpPr>
          <p:nvPr/>
        </p:nvCxnSpPr>
        <p:spPr>
          <a:xfrm flipH="1">
            <a:off x="7321960" y="2781332"/>
            <a:ext cx="579066" cy="122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960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920" y="488424"/>
            <a:ext cx="4536532" cy="6172200"/>
          </a:xfrm>
          <a:prstGeom prst="rect">
            <a:avLst/>
          </a:prstGeom>
        </p:spPr>
      </p:pic>
      <p:sp>
        <p:nvSpPr>
          <p:cNvPr id="2" name="Title 1"/>
          <p:cNvSpPr>
            <a:spLocks noGrp="1"/>
          </p:cNvSpPr>
          <p:nvPr>
            <p:ph type="title"/>
          </p:nvPr>
        </p:nvSpPr>
        <p:spPr/>
        <p:txBody>
          <a:bodyPr/>
          <a:lstStyle/>
          <a:p>
            <a:r>
              <a:rPr lang="en-GB" dirty="0" smtClean="0"/>
              <a:t>Ten Tell-Tale Signs of Phishing</a:t>
            </a:r>
            <a:endParaRPr lang="en-US" dirty="0"/>
          </a:p>
        </p:txBody>
      </p:sp>
      <p:sp>
        <p:nvSpPr>
          <p:cNvPr id="3" name="Slide Number Placeholder 2"/>
          <p:cNvSpPr>
            <a:spLocks noGrp="1"/>
          </p:cNvSpPr>
          <p:nvPr>
            <p:ph type="sldNum" sz="quarter" idx="12"/>
          </p:nvPr>
        </p:nvSpPr>
        <p:spPr/>
        <p:txBody>
          <a:bodyPr/>
          <a:lstStyle/>
          <a:p>
            <a:fld id="{602BDA9C-0978-EE47-B544-15FE77EDF278}" type="slidenum">
              <a:rPr lang="en-US" smtClean="0"/>
              <a:t>18</a:t>
            </a:fld>
            <a:endParaRPr lang="en-US" dirty="0"/>
          </a:p>
        </p:txBody>
      </p:sp>
      <p:sp>
        <p:nvSpPr>
          <p:cNvPr id="11" name="Rectangle 10"/>
          <p:cNvSpPr/>
          <p:nvPr/>
        </p:nvSpPr>
        <p:spPr>
          <a:xfrm>
            <a:off x="420130" y="1534886"/>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1. Just doesn’t look right</a:t>
            </a:r>
            <a:endParaRPr lang="en-US" dirty="0"/>
          </a:p>
        </p:txBody>
      </p:sp>
      <p:sp>
        <p:nvSpPr>
          <p:cNvPr id="12" name="Rectangle 11"/>
          <p:cNvSpPr/>
          <p:nvPr/>
        </p:nvSpPr>
        <p:spPr>
          <a:xfrm>
            <a:off x="420130" y="2050781"/>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2. Generic salutations</a:t>
            </a:r>
            <a:endParaRPr lang="en-US" dirty="0"/>
          </a:p>
        </p:txBody>
      </p:sp>
      <p:sp>
        <p:nvSpPr>
          <p:cNvPr id="9" name="Rectangle 8"/>
          <p:cNvSpPr/>
          <p:nvPr/>
        </p:nvSpPr>
        <p:spPr>
          <a:xfrm>
            <a:off x="420130" y="2544904"/>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3. Official-looking site asking you to enter sensitive data</a:t>
            </a:r>
            <a:endParaRPr lang="en-US" dirty="0"/>
          </a:p>
        </p:txBody>
      </p:sp>
      <p:sp>
        <p:nvSpPr>
          <p:cNvPr id="7" name="Rectangle 6"/>
          <p:cNvSpPr/>
          <p:nvPr/>
        </p:nvSpPr>
        <p:spPr>
          <a:xfrm>
            <a:off x="420130" y="3039027"/>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4. Unexpected email; specific information on YOU</a:t>
            </a:r>
            <a:endParaRPr lang="en-US" dirty="0"/>
          </a:p>
        </p:txBody>
      </p:sp>
      <p:sp>
        <p:nvSpPr>
          <p:cNvPr id="8" name="Rectangle 7"/>
          <p:cNvSpPr/>
          <p:nvPr/>
        </p:nvSpPr>
        <p:spPr>
          <a:xfrm>
            <a:off x="420130" y="3533150"/>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5. Unnerving wording</a:t>
            </a:r>
            <a:endParaRPr lang="en-US" dirty="0"/>
          </a:p>
        </p:txBody>
      </p:sp>
      <p:sp>
        <p:nvSpPr>
          <p:cNvPr id="13" name="Rounded Rectangle 12"/>
          <p:cNvSpPr/>
          <p:nvPr/>
        </p:nvSpPr>
        <p:spPr>
          <a:xfrm>
            <a:off x="9969738" y="3410403"/>
            <a:ext cx="948634" cy="196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smtClean="0"/>
              <a:t>Cause concern</a:t>
            </a:r>
            <a:endParaRPr lang="en-US" sz="700" dirty="0"/>
          </a:p>
        </p:txBody>
      </p:sp>
      <p:cxnSp>
        <p:nvCxnSpPr>
          <p:cNvPr id="14" name="Straight Arrow Connector 13"/>
          <p:cNvCxnSpPr/>
          <p:nvPr/>
        </p:nvCxnSpPr>
        <p:spPr>
          <a:xfrm flipH="1" flipV="1">
            <a:off x="8262257" y="1534886"/>
            <a:ext cx="1941189" cy="1863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8806543" y="2724518"/>
            <a:ext cx="1163195" cy="784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1485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3184" y="1177211"/>
            <a:ext cx="3930755" cy="5348007"/>
          </a:xfrm>
          <a:prstGeom prst="rect">
            <a:avLst/>
          </a:prstGeom>
        </p:spPr>
      </p:pic>
      <p:sp>
        <p:nvSpPr>
          <p:cNvPr id="2" name="Title 1"/>
          <p:cNvSpPr>
            <a:spLocks noGrp="1"/>
          </p:cNvSpPr>
          <p:nvPr>
            <p:ph type="title"/>
          </p:nvPr>
        </p:nvSpPr>
        <p:spPr/>
        <p:txBody>
          <a:bodyPr/>
          <a:lstStyle/>
          <a:p>
            <a:r>
              <a:rPr lang="en-GB" dirty="0" smtClean="0"/>
              <a:t>Ten Tell-Tale Signs of Phishing</a:t>
            </a:r>
            <a:endParaRPr lang="en-US" dirty="0"/>
          </a:p>
        </p:txBody>
      </p:sp>
      <p:sp>
        <p:nvSpPr>
          <p:cNvPr id="3" name="Slide Number Placeholder 2"/>
          <p:cNvSpPr>
            <a:spLocks noGrp="1"/>
          </p:cNvSpPr>
          <p:nvPr>
            <p:ph type="sldNum" sz="quarter" idx="12"/>
          </p:nvPr>
        </p:nvSpPr>
        <p:spPr/>
        <p:txBody>
          <a:bodyPr/>
          <a:lstStyle/>
          <a:p>
            <a:fld id="{602BDA9C-0978-EE47-B544-15FE77EDF278}" type="slidenum">
              <a:rPr lang="en-US" smtClean="0"/>
              <a:t>19</a:t>
            </a:fld>
            <a:endParaRPr lang="en-US" dirty="0"/>
          </a:p>
        </p:txBody>
      </p:sp>
      <p:sp>
        <p:nvSpPr>
          <p:cNvPr id="11" name="Rectangle 10"/>
          <p:cNvSpPr/>
          <p:nvPr/>
        </p:nvSpPr>
        <p:spPr>
          <a:xfrm>
            <a:off x="420130" y="1534886"/>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1. Just doesn’t look right</a:t>
            </a:r>
            <a:endParaRPr lang="en-US" dirty="0"/>
          </a:p>
        </p:txBody>
      </p:sp>
      <p:sp>
        <p:nvSpPr>
          <p:cNvPr id="12" name="Rectangle 11"/>
          <p:cNvSpPr/>
          <p:nvPr/>
        </p:nvSpPr>
        <p:spPr>
          <a:xfrm>
            <a:off x="420130" y="2050781"/>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2. Generic salutations</a:t>
            </a:r>
            <a:endParaRPr lang="en-US" dirty="0"/>
          </a:p>
        </p:txBody>
      </p:sp>
      <p:sp>
        <p:nvSpPr>
          <p:cNvPr id="9" name="Rectangle 8"/>
          <p:cNvSpPr/>
          <p:nvPr/>
        </p:nvSpPr>
        <p:spPr>
          <a:xfrm>
            <a:off x="420130" y="2544904"/>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3. Official-looking site asking you to enter sensitive data</a:t>
            </a:r>
            <a:endParaRPr lang="en-US" dirty="0"/>
          </a:p>
        </p:txBody>
      </p:sp>
      <p:sp>
        <p:nvSpPr>
          <p:cNvPr id="7" name="Rectangle 6"/>
          <p:cNvSpPr/>
          <p:nvPr/>
        </p:nvSpPr>
        <p:spPr>
          <a:xfrm>
            <a:off x="420130" y="3039027"/>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4. Unexpected email; specific information on YOU</a:t>
            </a:r>
            <a:endParaRPr lang="en-US" dirty="0"/>
          </a:p>
        </p:txBody>
      </p:sp>
      <p:sp>
        <p:nvSpPr>
          <p:cNvPr id="8" name="Rectangle 7"/>
          <p:cNvSpPr/>
          <p:nvPr/>
        </p:nvSpPr>
        <p:spPr>
          <a:xfrm>
            <a:off x="420130" y="3533150"/>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5. Unnerving wording</a:t>
            </a:r>
            <a:endParaRPr lang="en-US" dirty="0"/>
          </a:p>
        </p:txBody>
      </p:sp>
      <p:sp>
        <p:nvSpPr>
          <p:cNvPr id="10" name="Rectangle 9"/>
          <p:cNvSpPr/>
          <p:nvPr/>
        </p:nvSpPr>
        <p:spPr>
          <a:xfrm>
            <a:off x="420130" y="4023743"/>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6. Poor grammar or spelling (or both)</a:t>
            </a:r>
            <a:endParaRPr lang="en-US" dirty="0"/>
          </a:p>
        </p:txBody>
      </p:sp>
      <p:sp>
        <p:nvSpPr>
          <p:cNvPr id="14" name="Rounded Rectangle 13"/>
          <p:cNvSpPr/>
          <p:nvPr/>
        </p:nvSpPr>
        <p:spPr>
          <a:xfrm>
            <a:off x="10244378" y="4399642"/>
            <a:ext cx="704850" cy="196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smtClean="0"/>
              <a:t>Poor spelling</a:t>
            </a:r>
            <a:endParaRPr lang="en-US" sz="700" dirty="0"/>
          </a:p>
        </p:txBody>
      </p:sp>
      <p:sp>
        <p:nvSpPr>
          <p:cNvPr id="16" name="Rounded Rectangle 15"/>
          <p:cNvSpPr/>
          <p:nvPr/>
        </p:nvSpPr>
        <p:spPr>
          <a:xfrm>
            <a:off x="9982451" y="3182117"/>
            <a:ext cx="877877" cy="196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smtClean="0"/>
              <a:t>Poor grammar</a:t>
            </a:r>
            <a:endParaRPr lang="en-US" sz="700" dirty="0"/>
          </a:p>
        </p:txBody>
      </p:sp>
      <p:cxnSp>
        <p:nvCxnSpPr>
          <p:cNvPr id="17" name="Straight Arrow Connector 16"/>
          <p:cNvCxnSpPr/>
          <p:nvPr/>
        </p:nvCxnSpPr>
        <p:spPr>
          <a:xfrm flipH="1">
            <a:off x="9982451" y="3378967"/>
            <a:ext cx="452428" cy="317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4" idx="0"/>
          </p:cNvCxnSpPr>
          <p:nvPr/>
        </p:nvCxnSpPr>
        <p:spPr>
          <a:xfrm flipH="1" flipV="1">
            <a:off x="9789667" y="4183742"/>
            <a:ext cx="807136" cy="215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941055" y="1274807"/>
            <a:ext cx="1041396" cy="25977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Phish</a:t>
            </a:r>
            <a:endParaRPr lang="en-US" dirty="0"/>
          </a:p>
        </p:txBody>
      </p:sp>
    </p:spTree>
    <p:extLst>
      <p:ext uri="{BB962C8B-B14F-4D97-AF65-F5344CB8AC3E}">
        <p14:creationId xmlns:p14="http://schemas.microsoft.com/office/powerpoint/2010/main" val="1280192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 y="0"/>
            <a:ext cx="5127171" cy="6909075"/>
          </a:xfrm>
          <a:prstGeom prst="rect">
            <a:avLst/>
          </a:prstGeom>
          <a:solidFill>
            <a:srgbClr val="00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p:txBody>
          <a:bodyPr/>
          <a:lstStyle/>
          <a:p>
            <a:r>
              <a:rPr lang="en-US" dirty="0" smtClean="0">
                <a:solidFill>
                  <a:schemeClr val="bg1"/>
                </a:solidFill>
                <a:latin typeface="+mn-lt"/>
              </a:rPr>
              <a:t>What is Phishing?</a:t>
            </a:r>
            <a:endParaRPr lang="en-US" dirty="0">
              <a:solidFill>
                <a:schemeClr val="bg1"/>
              </a:solidFill>
              <a:latin typeface="+mn-lt"/>
            </a:endParaRPr>
          </a:p>
        </p:txBody>
      </p:sp>
      <p:sp>
        <p:nvSpPr>
          <p:cNvPr id="3" name="Slide Number Placeholder 2"/>
          <p:cNvSpPr>
            <a:spLocks noGrp="1"/>
          </p:cNvSpPr>
          <p:nvPr>
            <p:ph type="sldNum" sz="quarter" idx="4294967295"/>
          </p:nvPr>
        </p:nvSpPr>
        <p:spPr>
          <a:xfrm>
            <a:off x="11684000" y="6340475"/>
            <a:ext cx="508000" cy="365125"/>
          </a:xfrm>
        </p:spPr>
        <p:txBody>
          <a:bodyPr/>
          <a:lstStyle/>
          <a:p>
            <a:fld id="{602BDA9C-0978-EE47-B544-15FE77EDF278}" type="slidenum">
              <a:rPr lang="en-US" smtClean="0">
                <a:solidFill>
                  <a:srgbClr val="005BB5">
                    <a:lumMod val="40000"/>
                    <a:lumOff val="60000"/>
                  </a:srgbClr>
                </a:solidFill>
              </a:rPr>
              <a:pPr/>
              <a:t>2</a:t>
            </a:fld>
            <a:endParaRPr lang="en-US" dirty="0">
              <a:solidFill>
                <a:srgbClr val="005BB5">
                  <a:lumMod val="40000"/>
                  <a:lumOff val="60000"/>
                </a:srgbClr>
              </a:solidFill>
            </a:endParaRPr>
          </a:p>
        </p:txBody>
      </p:sp>
      <p:pic>
        <p:nvPicPr>
          <p:cNvPr id="12" name="Picture 11"/>
          <p:cNvPicPr>
            <a:picLocks noChangeAspect="1"/>
          </p:cNvPicPr>
          <p:nvPr/>
        </p:nvPicPr>
        <p:blipFill>
          <a:blip r:embed="rId3"/>
          <a:stretch>
            <a:fillRect/>
          </a:stretch>
        </p:blipFill>
        <p:spPr>
          <a:xfrm>
            <a:off x="8756516" y="2055447"/>
            <a:ext cx="2165916" cy="2165916"/>
          </a:xfrm>
          <a:prstGeom prst="rect">
            <a:avLst/>
          </a:prstGeom>
          <a:effectLst>
            <a:glow rad="127000">
              <a:schemeClr val="accent3"/>
            </a:glow>
          </a:effectLst>
        </p:spPr>
      </p:pic>
      <p:pic>
        <p:nvPicPr>
          <p:cNvPr id="18" name="Picture 17"/>
          <p:cNvPicPr>
            <a:picLocks noChangeAspect="1"/>
          </p:cNvPicPr>
          <p:nvPr/>
        </p:nvPicPr>
        <p:blipFill>
          <a:blip r:embed="rId4"/>
          <a:stretch>
            <a:fillRect/>
          </a:stretch>
        </p:blipFill>
        <p:spPr>
          <a:xfrm>
            <a:off x="6014552" y="2086151"/>
            <a:ext cx="2165916" cy="2165916"/>
          </a:xfrm>
          <a:prstGeom prst="rect">
            <a:avLst/>
          </a:prstGeom>
          <a:effectLst>
            <a:glow rad="127000">
              <a:schemeClr val="accent3"/>
            </a:glow>
          </a:effectLst>
        </p:spPr>
      </p:pic>
      <p:sp>
        <p:nvSpPr>
          <p:cNvPr id="16" name="Rectangle 15"/>
          <p:cNvSpPr/>
          <p:nvPr/>
        </p:nvSpPr>
        <p:spPr>
          <a:xfrm>
            <a:off x="420130" y="1429913"/>
            <a:ext cx="4119213" cy="1511048"/>
          </a:xfrm>
          <a:prstGeom prst="rect">
            <a:avLst/>
          </a:prstGeom>
        </p:spPr>
        <p:txBody>
          <a:bodyPr wrap="square" anchor="ctr">
            <a:noAutofit/>
          </a:bodyPr>
          <a:lstStyle/>
          <a:p>
            <a:r>
              <a:rPr lang="en-US" sz="2400" dirty="0" smtClean="0">
                <a:solidFill>
                  <a:schemeClr val="bg1"/>
                </a:solidFill>
              </a:rPr>
              <a:t>Any </a:t>
            </a:r>
            <a:r>
              <a:rPr lang="en-US" sz="2400" dirty="0">
                <a:solidFill>
                  <a:schemeClr val="bg1"/>
                </a:solidFill>
              </a:rPr>
              <a:t>type of attempt to </a:t>
            </a:r>
            <a:r>
              <a:rPr lang="en-US" sz="2400" dirty="0" smtClean="0">
                <a:solidFill>
                  <a:schemeClr val="bg1"/>
                </a:solidFill>
              </a:rPr>
              <a:t>trick you into doing something to benefit the crooks.</a:t>
            </a:r>
          </a:p>
        </p:txBody>
      </p:sp>
      <p:sp>
        <p:nvSpPr>
          <p:cNvPr id="17" name="Rectangle 16"/>
          <p:cNvSpPr/>
          <p:nvPr/>
        </p:nvSpPr>
        <p:spPr>
          <a:xfrm>
            <a:off x="526810" y="2940961"/>
            <a:ext cx="3816589" cy="2784127"/>
          </a:xfrm>
          <a:prstGeom prst="rect">
            <a:avLst/>
          </a:prstGeom>
        </p:spPr>
        <p:txBody>
          <a:bodyPr wrap="square" anchor="ctr">
            <a:noAutofit/>
          </a:bodyPr>
          <a:lstStyle/>
          <a:p>
            <a:pPr marL="457200" indent="-457200">
              <a:spcAft>
                <a:spcPts val="600"/>
              </a:spcAft>
              <a:buFont typeface="Arial" panose="020B0604020202020204" pitchFamily="34" charset="0"/>
              <a:buChar char="•"/>
            </a:pPr>
            <a:r>
              <a:rPr lang="en-US" sz="2400" dirty="0" smtClean="0">
                <a:solidFill>
                  <a:schemeClr val="bg1"/>
                </a:solidFill>
              </a:rPr>
              <a:t>Opening </a:t>
            </a:r>
            <a:r>
              <a:rPr lang="en-US" sz="2400" dirty="0">
                <a:solidFill>
                  <a:schemeClr val="bg1"/>
                </a:solidFill>
              </a:rPr>
              <a:t>an attachment in </a:t>
            </a:r>
            <a:r>
              <a:rPr lang="en-US" sz="2400" dirty="0" smtClean="0">
                <a:solidFill>
                  <a:schemeClr val="bg1"/>
                </a:solidFill>
              </a:rPr>
              <a:t>email</a:t>
            </a:r>
          </a:p>
          <a:p>
            <a:pPr marL="457200" indent="-457200">
              <a:spcAft>
                <a:spcPts val="600"/>
              </a:spcAft>
              <a:buFont typeface="Arial" panose="020B0604020202020204" pitchFamily="34" charset="0"/>
              <a:buChar char="•"/>
            </a:pPr>
            <a:r>
              <a:rPr lang="en-US" sz="2400" dirty="0" smtClean="0">
                <a:solidFill>
                  <a:schemeClr val="bg1"/>
                </a:solidFill>
              </a:rPr>
              <a:t>Clicking </a:t>
            </a:r>
            <a:r>
              <a:rPr lang="en-US" sz="2400" dirty="0">
                <a:solidFill>
                  <a:schemeClr val="bg1"/>
                </a:solidFill>
              </a:rPr>
              <a:t>on a </a:t>
            </a:r>
            <a:r>
              <a:rPr lang="en-US" sz="2400" dirty="0" smtClean="0">
                <a:solidFill>
                  <a:schemeClr val="bg1"/>
                </a:solidFill>
              </a:rPr>
              <a:t>link</a:t>
            </a:r>
          </a:p>
          <a:p>
            <a:pPr marL="457200" indent="-457200">
              <a:spcAft>
                <a:spcPts val="600"/>
              </a:spcAft>
              <a:buFont typeface="Arial" panose="020B0604020202020204" pitchFamily="34" charset="0"/>
              <a:buChar char="•"/>
            </a:pPr>
            <a:r>
              <a:rPr lang="en-US" sz="2400" dirty="0" smtClean="0">
                <a:solidFill>
                  <a:schemeClr val="bg1"/>
                </a:solidFill>
              </a:rPr>
              <a:t>Sharing confidential information</a:t>
            </a:r>
          </a:p>
          <a:p>
            <a:pPr marL="457200" indent="-457200">
              <a:spcAft>
                <a:spcPts val="600"/>
              </a:spcAft>
              <a:buFont typeface="Arial" panose="020B0604020202020204" pitchFamily="34" charset="0"/>
              <a:buChar char="•"/>
            </a:pPr>
            <a:r>
              <a:rPr lang="en-US" sz="2400" dirty="0" smtClean="0">
                <a:solidFill>
                  <a:schemeClr val="bg1"/>
                </a:solidFill>
              </a:rPr>
              <a:t>Transferring funds</a:t>
            </a:r>
            <a:endParaRPr lang="en-US" sz="2400" dirty="0">
              <a:solidFill>
                <a:schemeClr val="bg1"/>
              </a:solidFill>
            </a:endParaRPr>
          </a:p>
        </p:txBody>
      </p:sp>
      <p:sp>
        <p:nvSpPr>
          <p:cNvPr id="20" name="TextBox 19"/>
          <p:cNvSpPr txBox="1"/>
          <p:nvPr/>
        </p:nvSpPr>
        <p:spPr>
          <a:xfrm>
            <a:off x="5868607" y="4456220"/>
            <a:ext cx="2457805" cy="1077218"/>
          </a:xfrm>
          <a:prstGeom prst="rect">
            <a:avLst/>
          </a:prstGeom>
          <a:noFill/>
        </p:spPr>
        <p:txBody>
          <a:bodyPr wrap="square" rtlCol="0">
            <a:spAutoFit/>
          </a:bodyPr>
          <a:lstStyle/>
          <a:p>
            <a:pPr algn="ctr"/>
            <a:r>
              <a:rPr lang="en-US" sz="3200" dirty="0" smtClean="0">
                <a:solidFill>
                  <a:srgbClr val="FF8300"/>
                </a:solidFill>
              </a:rPr>
              <a:t>MASS</a:t>
            </a:r>
          </a:p>
          <a:p>
            <a:pPr algn="ctr"/>
            <a:r>
              <a:rPr lang="en-US" sz="3200" dirty="0" smtClean="0">
                <a:solidFill>
                  <a:srgbClr val="FF8300"/>
                </a:solidFill>
              </a:rPr>
              <a:t>PHISHING</a:t>
            </a:r>
            <a:endParaRPr lang="en-US" sz="3200" dirty="0">
              <a:solidFill>
                <a:srgbClr val="FF8300"/>
              </a:solidFill>
            </a:endParaRPr>
          </a:p>
        </p:txBody>
      </p:sp>
      <p:sp>
        <p:nvSpPr>
          <p:cNvPr id="21" name="TextBox 20"/>
          <p:cNvSpPr txBox="1"/>
          <p:nvPr/>
        </p:nvSpPr>
        <p:spPr>
          <a:xfrm>
            <a:off x="8487681" y="4425516"/>
            <a:ext cx="2703585" cy="1077218"/>
          </a:xfrm>
          <a:prstGeom prst="rect">
            <a:avLst/>
          </a:prstGeom>
          <a:noFill/>
        </p:spPr>
        <p:txBody>
          <a:bodyPr wrap="square" rtlCol="0">
            <a:spAutoFit/>
          </a:bodyPr>
          <a:lstStyle/>
          <a:p>
            <a:pPr algn="ctr"/>
            <a:r>
              <a:rPr lang="en-US" sz="3200" dirty="0" smtClean="0">
                <a:solidFill>
                  <a:srgbClr val="FF8300"/>
                </a:solidFill>
              </a:rPr>
              <a:t>SPEAR</a:t>
            </a:r>
          </a:p>
          <a:p>
            <a:pPr algn="ctr"/>
            <a:r>
              <a:rPr lang="en-US" sz="3200" dirty="0" smtClean="0">
                <a:solidFill>
                  <a:srgbClr val="FF8300"/>
                </a:solidFill>
              </a:rPr>
              <a:t>PHISHING</a:t>
            </a:r>
            <a:endParaRPr lang="en-US" sz="3200" dirty="0">
              <a:solidFill>
                <a:srgbClr val="FF8300"/>
              </a:solidFill>
            </a:endParaRPr>
          </a:p>
        </p:txBody>
      </p:sp>
    </p:spTree>
    <p:extLst>
      <p:ext uri="{BB962C8B-B14F-4D97-AF65-F5344CB8AC3E}">
        <p14:creationId xmlns:p14="http://schemas.microsoft.com/office/powerpoint/2010/main" val="13745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Ten Tell-Tale Signs of Phishing</a:t>
            </a:r>
            <a:endParaRPr lang="en-US" dirty="0"/>
          </a:p>
        </p:txBody>
      </p:sp>
      <p:sp>
        <p:nvSpPr>
          <p:cNvPr id="3" name="Slide Number Placeholder 2"/>
          <p:cNvSpPr>
            <a:spLocks noGrp="1"/>
          </p:cNvSpPr>
          <p:nvPr>
            <p:ph type="sldNum" sz="quarter" idx="12"/>
          </p:nvPr>
        </p:nvSpPr>
        <p:spPr/>
        <p:txBody>
          <a:bodyPr/>
          <a:lstStyle/>
          <a:p>
            <a:fld id="{602BDA9C-0978-EE47-B544-15FE77EDF278}" type="slidenum">
              <a:rPr lang="en-US" smtClean="0"/>
              <a:t>20</a:t>
            </a:fld>
            <a:endParaRPr lang="en-US" dirty="0"/>
          </a:p>
        </p:txBody>
      </p:sp>
      <p:sp>
        <p:nvSpPr>
          <p:cNvPr id="11" name="Rectangle 10"/>
          <p:cNvSpPr/>
          <p:nvPr/>
        </p:nvSpPr>
        <p:spPr>
          <a:xfrm>
            <a:off x="420130" y="1534886"/>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1. Just doesn’t look right</a:t>
            </a:r>
            <a:endParaRPr lang="en-US" dirty="0"/>
          </a:p>
        </p:txBody>
      </p:sp>
      <p:sp>
        <p:nvSpPr>
          <p:cNvPr id="12" name="Rectangle 11"/>
          <p:cNvSpPr/>
          <p:nvPr/>
        </p:nvSpPr>
        <p:spPr>
          <a:xfrm>
            <a:off x="420130" y="2050781"/>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2. Generic salutations</a:t>
            </a:r>
            <a:endParaRPr lang="en-US" dirty="0"/>
          </a:p>
        </p:txBody>
      </p:sp>
      <p:sp>
        <p:nvSpPr>
          <p:cNvPr id="9" name="Rectangle 8"/>
          <p:cNvSpPr/>
          <p:nvPr/>
        </p:nvSpPr>
        <p:spPr>
          <a:xfrm>
            <a:off x="420130" y="2544904"/>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3. Official-looking site asking you to enter sensitive data</a:t>
            </a:r>
            <a:endParaRPr lang="en-US" dirty="0"/>
          </a:p>
        </p:txBody>
      </p:sp>
      <p:sp>
        <p:nvSpPr>
          <p:cNvPr id="7" name="Rectangle 6"/>
          <p:cNvSpPr/>
          <p:nvPr/>
        </p:nvSpPr>
        <p:spPr>
          <a:xfrm>
            <a:off x="420130" y="3039027"/>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4. Unexpected email; specific information on YOU</a:t>
            </a:r>
            <a:endParaRPr lang="en-US" dirty="0"/>
          </a:p>
        </p:txBody>
      </p:sp>
      <p:sp>
        <p:nvSpPr>
          <p:cNvPr id="8" name="Rectangle 7"/>
          <p:cNvSpPr/>
          <p:nvPr/>
        </p:nvSpPr>
        <p:spPr>
          <a:xfrm>
            <a:off x="420130" y="3533150"/>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5. Unnerving wording</a:t>
            </a:r>
            <a:endParaRPr lang="en-US" dirty="0"/>
          </a:p>
        </p:txBody>
      </p:sp>
      <p:sp>
        <p:nvSpPr>
          <p:cNvPr id="10" name="Rectangle 9"/>
          <p:cNvSpPr/>
          <p:nvPr/>
        </p:nvSpPr>
        <p:spPr>
          <a:xfrm>
            <a:off x="420130" y="4023743"/>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6. Poor grammar or spelling (or both)</a:t>
            </a:r>
            <a:endParaRPr lang="en-US" dirty="0"/>
          </a:p>
        </p:txBody>
      </p:sp>
      <p:sp>
        <p:nvSpPr>
          <p:cNvPr id="13" name="Rectangle 12"/>
          <p:cNvSpPr/>
          <p:nvPr/>
        </p:nvSpPr>
        <p:spPr>
          <a:xfrm>
            <a:off x="420130" y="4514336"/>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7</a:t>
            </a:r>
            <a:r>
              <a:rPr lang="en-GB" dirty="0" smtClean="0"/>
              <a:t>. Sense of urgency</a:t>
            </a:r>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521" y="450246"/>
            <a:ext cx="4564593" cy="6210378"/>
          </a:xfrm>
          <a:prstGeom prst="rect">
            <a:avLst/>
          </a:prstGeom>
        </p:spPr>
      </p:pic>
      <p:sp>
        <p:nvSpPr>
          <p:cNvPr id="15" name="Rounded Rectangle 14"/>
          <p:cNvSpPr/>
          <p:nvPr/>
        </p:nvSpPr>
        <p:spPr>
          <a:xfrm>
            <a:off x="7748828" y="3925318"/>
            <a:ext cx="704850" cy="196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smtClean="0"/>
              <a:t>Urgency</a:t>
            </a:r>
            <a:endParaRPr lang="en-US" sz="700" dirty="0"/>
          </a:p>
        </p:txBody>
      </p:sp>
      <p:cxnSp>
        <p:nvCxnSpPr>
          <p:cNvPr id="5" name="Straight Arrow Connector 4"/>
          <p:cNvCxnSpPr/>
          <p:nvPr/>
        </p:nvCxnSpPr>
        <p:spPr>
          <a:xfrm>
            <a:off x="8228294" y="4129989"/>
            <a:ext cx="1039531" cy="252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9267825" y="4485761"/>
            <a:ext cx="1571625" cy="179614"/>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264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Ten Tell-Tale Signs of Phishing</a:t>
            </a:r>
            <a:endParaRPr lang="en-US" dirty="0"/>
          </a:p>
        </p:txBody>
      </p:sp>
      <p:sp>
        <p:nvSpPr>
          <p:cNvPr id="3" name="Slide Number Placeholder 2"/>
          <p:cNvSpPr>
            <a:spLocks noGrp="1"/>
          </p:cNvSpPr>
          <p:nvPr>
            <p:ph type="sldNum" sz="quarter" idx="12"/>
          </p:nvPr>
        </p:nvSpPr>
        <p:spPr/>
        <p:txBody>
          <a:bodyPr/>
          <a:lstStyle/>
          <a:p>
            <a:fld id="{602BDA9C-0978-EE47-B544-15FE77EDF278}" type="slidenum">
              <a:rPr lang="en-US" smtClean="0"/>
              <a:t>21</a:t>
            </a:fld>
            <a:endParaRPr lang="en-US" dirty="0"/>
          </a:p>
        </p:txBody>
      </p:sp>
      <p:sp>
        <p:nvSpPr>
          <p:cNvPr id="11" name="Rectangle 10"/>
          <p:cNvSpPr/>
          <p:nvPr/>
        </p:nvSpPr>
        <p:spPr>
          <a:xfrm>
            <a:off x="420130" y="1534886"/>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1. Just doesn’t look right</a:t>
            </a:r>
            <a:endParaRPr lang="en-US" dirty="0"/>
          </a:p>
        </p:txBody>
      </p:sp>
      <p:sp>
        <p:nvSpPr>
          <p:cNvPr id="12" name="Rectangle 11"/>
          <p:cNvSpPr/>
          <p:nvPr/>
        </p:nvSpPr>
        <p:spPr>
          <a:xfrm>
            <a:off x="420130" y="2050781"/>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2. Generic salutations</a:t>
            </a:r>
            <a:endParaRPr lang="en-US" dirty="0"/>
          </a:p>
        </p:txBody>
      </p:sp>
      <p:sp>
        <p:nvSpPr>
          <p:cNvPr id="9" name="Rectangle 8"/>
          <p:cNvSpPr/>
          <p:nvPr/>
        </p:nvSpPr>
        <p:spPr>
          <a:xfrm>
            <a:off x="420130" y="2544904"/>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3. Official-looking site asking you to enter sensitive data</a:t>
            </a:r>
            <a:endParaRPr lang="en-US" dirty="0"/>
          </a:p>
        </p:txBody>
      </p:sp>
      <p:sp>
        <p:nvSpPr>
          <p:cNvPr id="7" name="Rectangle 6"/>
          <p:cNvSpPr/>
          <p:nvPr/>
        </p:nvSpPr>
        <p:spPr>
          <a:xfrm>
            <a:off x="420130" y="3039027"/>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4. Unexpected email; specific information on YOU</a:t>
            </a:r>
            <a:endParaRPr lang="en-US" dirty="0"/>
          </a:p>
        </p:txBody>
      </p:sp>
      <p:sp>
        <p:nvSpPr>
          <p:cNvPr id="8" name="Rectangle 7"/>
          <p:cNvSpPr/>
          <p:nvPr/>
        </p:nvSpPr>
        <p:spPr>
          <a:xfrm>
            <a:off x="420130" y="3533150"/>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5. Unnerving wording</a:t>
            </a:r>
            <a:endParaRPr lang="en-US" dirty="0"/>
          </a:p>
        </p:txBody>
      </p:sp>
      <p:sp>
        <p:nvSpPr>
          <p:cNvPr id="10" name="Rectangle 9"/>
          <p:cNvSpPr/>
          <p:nvPr/>
        </p:nvSpPr>
        <p:spPr>
          <a:xfrm>
            <a:off x="420130" y="4023743"/>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6. Poor grammar or spelling (or both)</a:t>
            </a:r>
            <a:endParaRPr lang="en-US" dirty="0"/>
          </a:p>
        </p:txBody>
      </p:sp>
      <p:sp>
        <p:nvSpPr>
          <p:cNvPr id="13" name="Rectangle 12"/>
          <p:cNvSpPr/>
          <p:nvPr/>
        </p:nvSpPr>
        <p:spPr>
          <a:xfrm>
            <a:off x="420130" y="4514336"/>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7</a:t>
            </a:r>
            <a:r>
              <a:rPr lang="en-GB" dirty="0" smtClean="0"/>
              <a:t>. Sense of urgency</a:t>
            </a:r>
            <a:endParaRPr lang="en-US" dirty="0"/>
          </a:p>
        </p:txBody>
      </p:sp>
      <p:sp>
        <p:nvSpPr>
          <p:cNvPr id="14" name="Rectangle 13"/>
          <p:cNvSpPr/>
          <p:nvPr/>
        </p:nvSpPr>
        <p:spPr>
          <a:xfrm>
            <a:off x="420130" y="4994043"/>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8. “You’ve won the grand prize” or </a:t>
            </a:r>
            <a:r>
              <a:rPr lang="en-GB" dirty="0" smtClean="0"/>
              <a:t>take survey</a:t>
            </a:r>
            <a:endParaRPr lang="en-US" dirty="0"/>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37670" t="23395" r="13277" b="6686"/>
          <a:stretch/>
        </p:blipFill>
        <p:spPr>
          <a:xfrm>
            <a:off x="7253950" y="1409921"/>
            <a:ext cx="4309400" cy="3943350"/>
          </a:xfrm>
          <a:prstGeom prst="rect">
            <a:avLst/>
          </a:prstGeom>
          <a:ln>
            <a:solidFill>
              <a:schemeClr val="bg1"/>
            </a:solidFill>
          </a:ln>
        </p:spPr>
      </p:pic>
      <p:sp>
        <p:nvSpPr>
          <p:cNvPr id="15" name="Rounded Rectangle 14"/>
          <p:cNvSpPr/>
          <p:nvPr/>
        </p:nvSpPr>
        <p:spPr>
          <a:xfrm>
            <a:off x="7539700" y="1558332"/>
            <a:ext cx="1030795" cy="377827"/>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smtClean="0"/>
              <a:t>Survey with incentive</a:t>
            </a:r>
            <a:endParaRPr lang="en-US" sz="700" dirty="0"/>
          </a:p>
        </p:txBody>
      </p:sp>
    </p:spTree>
    <p:extLst>
      <p:ext uri="{BB962C8B-B14F-4D97-AF65-F5344CB8AC3E}">
        <p14:creationId xmlns:p14="http://schemas.microsoft.com/office/powerpoint/2010/main" val="1890260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Ten Tell-Tale Signs of Phishing</a:t>
            </a:r>
            <a:endParaRPr lang="en-US" dirty="0"/>
          </a:p>
        </p:txBody>
      </p:sp>
      <p:sp>
        <p:nvSpPr>
          <p:cNvPr id="3" name="Slide Number Placeholder 2"/>
          <p:cNvSpPr>
            <a:spLocks noGrp="1"/>
          </p:cNvSpPr>
          <p:nvPr>
            <p:ph type="sldNum" sz="quarter" idx="12"/>
          </p:nvPr>
        </p:nvSpPr>
        <p:spPr/>
        <p:txBody>
          <a:bodyPr/>
          <a:lstStyle/>
          <a:p>
            <a:fld id="{602BDA9C-0978-EE47-B544-15FE77EDF278}" type="slidenum">
              <a:rPr lang="en-US" smtClean="0"/>
              <a:t>22</a:t>
            </a:fld>
            <a:endParaRPr lang="en-US" dirty="0"/>
          </a:p>
        </p:txBody>
      </p:sp>
      <p:sp>
        <p:nvSpPr>
          <p:cNvPr id="11" name="Rectangle 10"/>
          <p:cNvSpPr/>
          <p:nvPr/>
        </p:nvSpPr>
        <p:spPr>
          <a:xfrm>
            <a:off x="420130" y="1534886"/>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1. Just doesn’t look right</a:t>
            </a:r>
            <a:endParaRPr lang="en-US" dirty="0"/>
          </a:p>
        </p:txBody>
      </p:sp>
      <p:sp>
        <p:nvSpPr>
          <p:cNvPr id="12" name="Rectangle 11"/>
          <p:cNvSpPr/>
          <p:nvPr/>
        </p:nvSpPr>
        <p:spPr>
          <a:xfrm>
            <a:off x="420130" y="2050781"/>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2. Generic salutations</a:t>
            </a:r>
            <a:endParaRPr lang="en-US" dirty="0"/>
          </a:p>
        </p:txBody>
      </p:sp>
      <p:sp>
        <p:nvSpPr>
          <p:cNvPr id="9" name="Rectangle 8"/>
          <p:cNvSpPr/>
          <p:nvPr/>
        </p:nvSpPr>
        <p:spPr>
          <a:xfrm>
            <a:off x="420130" y="2544904"/>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3. Official-looking site asking you to enter sensitive data</a:t>
            </a:r>
            <a:endParaRPr lang="en-US" dirty="0"/>
          </a:p>
        </p:txBody>
      </p:sp>
      <p:sp>
        <p:nvSpPr>
          <p:cNvPr id="7" name="Rectangle 6"/>
          <p:cNvSpPr/>
          <p:nvPr/>
        </p:nvSpPr>
        <p:spPr>
          <a:xfrm>
            <a:off x="420130" y="3039027"/>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4. Unexpected email; specific information on YOU</a:t>
            </a:r>
            <a:endParaRPr lang="en-US" dirty="0"/>
          </a:p>
        </p:txBody>
      </p:sp>
      <p:sp>
        <p:nvSpPr>
          <p:cNvPr id="8" name="Rectangle 7"/>
          <p:cNvSpPr/>
          <p:nvPr/>
        </p:nvSpPr>
        <p:spPr>
          <a:xfrm>
            <a:off x="420130" y="3533150"/>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5. Unnerving wording</a:t>
            </a:r>
            <a:endParaRPr lang="en-US" dirty="0"/>
          </a:p>
        </p:txBody>
      </p:sp>
      <p:sp>
        <p:nvSpPr>
          <p:cNvPr id="10" name="Rectangle 9"/>
          <p:cNvSpPr/>
          <p:nvPr/>
        </p:nvSpPr>
        <p:spPr>
          <a:xfrm>
            <a:off x="420130" y="4023743"/>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6. Poor grammar or spelling (or both)</a:t>
            </a:r>
            <a:endParaRPr lang="en-US" dirty="0"/>
          </a:p>
        </p:txBody>
      </p:sp>
      <p:sp>
        <p:nvSpPr>
          <p:cNvPr id="13" name="Rectangle 12"/>
          <p:cNvSpPr/>
          <p:nvPr/>
        </p:nvSpPr>
        <p:spPr>
          <a:xfrm>
            <a:off x="420130" y="4514336"/>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7</a:t>
            </a:r>
            <a:r>
              <a:rPr lang="en-GB" dirty="0" smtClean="0"/>
              <a:t>. Sense of urgency</a:t>
            </a:r>
            <a:endParaRPr lang="en-US" dirty="0"/>
          </a:p>
        </p:txBody>
      </p:sp>
      <p:sp>
        <p:nvSpPr>
          <p:cNvPr id="14" name="Rectangle 13"/>
          <p:cNvSpPr/>
          <p:nvPr/>
        </p:nvSpPr>
        <p:spPr>
          <a:xfrm>
            <a:off x="420130" y="4994043"/>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8. “You’ve won the grand prize”</a:t>
            </a:r>
            <a:endParaRPr lang="en-US" dirty="0"/>
          </a:p>
        </p:txBody>
      </p:sp>
      <p:sp>
        <p:nvSpPr>
          <p:cNvPr id="15" name="Rectangle 14"/>
          <p:cNvSpPr/>
          <p:nvPr/>
        </p:nvSpPr>
        <p:spPr>
          <a:xfrm>
            <a:off x="420130" y="5473750"/>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9. “Verify your account”</a:t>
            </a:r>
            <a:endParaRPr lang="en-US"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7105" y="823965"/>
            <a:ext cx="3892148" cy="5295481"/>
          </a:xfrm>
          <a:prstGeom prst="rect">
            <a:avLst/>
          </a:prstGeom>
        </p:spPr>
      </p:pic>
      <p:sp>
        <p:nvSpPr>
          <p:cNvPr id="17" name="Rounded Rectangle 16"/>
          <p:cNvSpPr/>
          <p:nvPr/>
        </p:nvSpPr>
        <p:spPr>
          <a:xfrm>
            <a:off x="9395209" y="4123834"/>
            <a:ext cx="1030795" cy="377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smtClean="0"/>
              <a:t>Visit site and enter sensitive data</a:t>
            </a:r>
            <a:endParaRPr lang="en-US" sz="700" dirty="0"/>
          </a:p>
        </p:txBody>
      </p:sp>
      <p:cxnSp>
        <p:nvCxnSpPr>
          <p:cNvPr id="18" name="Straight Arrow Connector 17"/>
          <p:cNvCxnSpPr/>
          <p:nvPr/>
        </p:nvCxnSpPr>
        <p:spPr>
          <a:xfrm flipH="1" flipV="1">
            <a:off x="9670473" y="3685309"/>
            <a:ext cx="261117" cy="438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6668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Ten Tell-Tale Signs of Phishing</a:t>
            </a:r>
            <a:endParaRPr lang="en-US" dirty="0"/>
          </a:p>
        </p:txBody>
      </p:sp>
      <p:sp>
        <p:nvSpPr>
          <p:cNvPr id="3" name="Slide Number Placeholder 2"/>
          <p:cNvSpPr>
            <a:spLocks noGrp="1"/>
          </p:cNvSpPr>
          <p:nvPr>
            <p:ph type="sldNum" sz="quarter" idx="12"/>
          </p:nvPr>
        </p:nvSpPr>
        <p:spPr/>
        <p:txBody>
          <a:bodyPr/>
          <a:lstStyle/>
          <a:p>
            <a:fld id="{602BDA9C-0978-EE47-B544-15FE77EDF278}" type="slidenum">
              <a:rPr lang="en-US" smtClean="0"/>
              <a:t>23</a:t>
            </a:fld>
            <a:endParaRPr lang="en-US" dirty="0"/>
          </a:p>
        </p:txBody>
      </p:sp>
      <p:sp>
        <p:nvSpPr>
          <p:cNvPr id="11" name="Rectangle 10"/>
          <p:cNvSpPr/>
          <p:nvPr/>
        </p:nvSpPr>
        <p:spPr>
          <a:xfrm>
            <a:off x="420130" y="1534886"/>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1. Just doesn’t look right</a:t>
            </a:r>
            <a:endParaRPr lang="en-US" dirty="0"/>
          </a:p>
        </p:txBody>
      </p:sp>
      <p:sp>
        <p:nvSpPr>
          <p:cNvPr id="12" name="Rectangle 11"/>
          <p:cNvSpPr/>
          <p:nvPr/>
        </p:nvSpPr>
        <p:spPr>
          <a:xfrm>
            <a:off x="420130" y="2050781"/>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2. Generic salutations</a:t>
            </a:r>
            <a:endParaRPr lang="en-US" dirty="0"/>
          </a:p>
        </p:txBody>
      </p:sp>
      <p:sp>
        <p:nvSpPr>
          <p:cNvPr id="9" name="Rectangle 8"/>
          <p:cNvSpPr/>
          <p:nvPr/>
        </p:nvSpPr>
        <p:spPr>
          <a:xfrm>
            <a:off x="420130" y="2544904"/>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3. Official-looking site asking you to enter sensitive data</a:t>
            </a:r>
            <a:endParaRPr lang="en-US" dirty="0"/>
          </a:p>
        </p:txBody>
      </p:sp>
      <p:sp>
        <p:nvSpPr>
          <p:cNvPr id="7" name="Rectangle 6"/>
          <p:cNvSpPr/>
          <p:nvPr/>
        </p:nvSpPr>
        <p:spPr>
          <a:xfrm>
            <a:off x="420130" y="3039027"/>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4. Unexpected email; specific information on YOU</a:t>
            </a:r>
            <a:endParaRPr lang="en-US" dirty="0"/>
          </a:p>
        </p:txBody>
      </p:sp>
      <p:sp>
        <p:nvSpPr>
          <p:cNvPr id="8" name="Rectangle 7"/>
          <p:cNvSpPr/>
          <p:nvPr/>
        </p:nvSpPr>
        <p:spPr>
          <a:xfrm>
            <a:off x="420130" y="3533150"/>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5. Unnerving wording</a:t>
            </a:r>
            <a:endParaRPr lang="en-US" dirty="0"/>
          </a:p>
        </p:txBody>
      </p:sp>
      <p:sp>
        <p:nvSpPr>
          <p:cNvPr id="10" name="Rectangle 9"/>
          <p:cNvSpPr/>
          <p:nvPr/>
        </p:nvSpPr>
        <p:spPr>
          <a:xfrm>
            <a:off x="420130" y="4023743"/>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6. Poor grammar or spelling (or both)</a:t>
            </a:r>
            <a:endParaRPr lang="en-US" dirty="0"/>
          </a:p>
        </p:txBody>
      </p:sp>
      <p:sp>
        <p:nvSpPr>
          <p:cNvPr id="13" name="Rectangle 12"/>
          <p:cNvSpPr/>
          <p:nvPr/>
        </p:nvSpPr>
        <p:spPr>
          <a:xfrm>
            <a:off x="420130" y="4514336"/>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7</a:t>
            </a:r>
            <a:r>
              <a:rPr lang="en-GB" dirty="0" smtClean="0"/>
              <a:t>. Sense of urgency</a:t>
            </a:r>
            <a:endParaRPr lang="en-US" dirty="0"/>
          </a:p>
        </p:txBody>
      </p:sp>
      <p:sp>
        <p:nvSpPr>
          <p:cNvPr id="14" name="Rectangle 13"/>
          <p:cNvSpPr/>
          <p:nvPr/>
        </p:nvSpPr>
        <p:spPr>
          <a:xfrm>
            <a:off x="420130" y="4994043"/>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8. “You’ve won the grand prize”</a:t>
            </a:r>
            <a:endParaRPr lang="en-US" dirty="0"/>
          </a:p>
        </p:txBody>
      </p:sp>
      <p:sp>
        <p:nvSpPr>
          <p:cNvPr id="15" name="Rectangle 14"/>
          <p:cNvSpPr/>
          <p:nvPr/>
        </p:nvSpPr>
        <p:spPr>
          <a:xfrm>
            <a:off x="420130" y="5473750"/>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9. “Verify your account”</a:t>
            </a:r>
            <a:endParaRPr lang="en-US" dirty="0"/>
          </a:p>
        </p:txBody>
      </p:sp>
      <p:sp>
        <p:nvSpPr>
          <p:cNvPr id="16" name="Rectangle 15"/>
          <p:cNvSpPr/>
          <p:nvPr/>
        </p:nvSpPr>
        <p:spPr>
          <a:xfrm>
            <a:off x="420130" y="5953457"/>
            <a:ext cx="5486400" cy="359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10. Cybersquatting</a:t>
            </a:r>
            <a:endParaRPr lang="en-US" dirty="0"/>
          </a:p>
        </p:txBody>
      </p:sp>
      <p:sp>
        <p:nvSpPr>
          <p:cNvPr id="4" name="TextBox 3"/>
          <p:cNvSpPr txBox="1"/>
          <p:nvPr/>
        </p:nvSpPr>
        <p:spPr>
          <a:xfrm>
            <a:off x="7046200" y="2290196"/>
            <a:ext cx="4262182" cy="1754326"/>
          </a:xfrm>
          <a:prstGeom prst="rect">
            <a:avLst/>
          </a:prstGeom>
          <a:noFill/>
          <a:ln>
            <a:solidFill>
              <a:schemeClr val="bg1"/>
            </a:solidFill>
          </a:ln>
        </p:spPr>
        <p:txBody>
          <a:bodyPr wrap="square" rtlCol="0">
            <a:spAutoFit/>
          </a:bodyPr>
          <a:lstStyle/>
          <a:p>
            <a:pPr algn="ctr"/>
            <a:r>
              <a:rPr lang="en-GB" sz="3600" dirty="0" smtClean="0">
                <a:solidFill>
                  <a:schemeClr val="bg1"/>
                </a:solidFill>
              </a:rPr>
              <a:t>www.g00gle.com </a:t>
            </a:r>
          </a:p>
          <a:p>
            <a:pPr algn="ctr"/>
            <a:r>
              <a:rPr lang="en-GB" sz="3600" dirty="0" smtClean="0">
                <a:solidFill>
                  <a:schemeClr val="bg1"/>
                </a:solidFill>
              </a:rPr>
              <a:t>vs.</a:t>
            </a:r>
            <a:endParaRPr lang="en-GB" sz="3600" dirty="0" smtClean="0">
              <a:solidFill>
                <a:schemeClr val="bg1"/>
              </a:solidFill>
            </a:endParaRPr>
          </a:p>
          <a:p>
            <a:pPr algn="ctr"/>
            <a:r>
              <a:rPr lang="en-GB" sz="3600" dirty="0" smtClean="0">
                <a:solidFill>
                  <a:schemeClr val="bg1"/>
                </a:solidFill>
              </a:rPr>
              <a:t> </a:t>
            </a:r>
            <a:r>
              <a:rPr lang="en-GB" sz="3600" dirty="0" err="1" smtClean="0">
                <a:solidFill>
                  <a:schemeClr val="bg1"/>
                </a:solidFill>
              </a:rPr>
              <a:t>www..</a:t>
            </a:r>
            <a:r>
              <a:rPr lang="en-GB" sz="3600" dirty="0" err="1" smtClean="0">
                <a:solidFill>
                  <a:schemeClr val="bg1"/>
                </a:solidFill>
              </a:rPr>
              <a:t>google.com</a:t>
            </a:r>
            <a:endParaRPr lang="en-US" sz="3600" dirty="0">
              <a:solidFill>
                <a:schemeClr val="bg1"/>
              </a:solidFill>
            </a:endParaRPr>
          </a:p>
        </p:txBody>
      </p:sp>
    </p:spTree>
    <p:extLst>
      <p:ext uri="{BB962C8B-B14F-4D97-AF65-F5344CB8AC3E}">
        <p14:creationId xmlns:p14="http://schemas.microsoft.com/office/powerpoint/2010/main" val="3273504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ot the Phish PDF.pdf - Adobe Reader"/>
          <p:cNvPicPr>
            <a:picLocks noChangeAspect="1"/>
          </p:cNvPicPr>
          <p:nvPr/>
        </p:nvPicPr>
        <p:blipFill rotWithShape="1">
          <a:blip r:embed="rId3" cstate="print">
            <a:extLst>
              <a:ext uri="{28A0092B-C50C-407E-A947-70E740481C1C}">
                <a14:useLocalDpi xmlns:a14="http://schemas.microsoft.com/office/drawing/2010/main" val="0"/>
              </a:ext>
            </a:extLst>
          </a:blip>
          <a:srcRect l="18709" t="10488" r="17748" b="1877"/>
          <a:stretch/>
        </p:blipFill>
        <p:spPr>
          <a:xfrm>
            <a:off x="7559232" y="2904503"/>
            <a:ext cx="3603523" cy="2687452"/>
          </a:xfrm>
          <a:prstGeom prst="rect">
            <a:avLst/>
          </a:prstGeom>
          <a:ln>
            <a:solidFill>
              <a:schemeClr val="bg1"/>
            </a:solidFill>
          </a:ln>
        </p:spPr>
      </p:pic>
      <p:sp>
        <p:nvSpPr>
          <p:cNvPr id="2" name="Title 1"/>
          <p:cNvSpPr>
            <a:spLocks noGrp="1"/>
          </p:cNvSpPr>
          <p:nvPr>
            <p:ph type="title"/>
          </p:nvPr>
        </p:nvSpPr>
        <p:spPr/>
        <p:txBody>
          <a:bodyPr/>
          <a:lstStyle/>
          <a:p>
            <a:r>
              <a:rPr lang="en-GB" dirty="0" smtClean="0"/>
              <a:t>Resources to Help You Spot Phishing</a:t>
            </a:r>
            <a:endParaRPr lang="en-US" dirty="0"/>
          </a:p>
        </p:txBody>
      </p:sp>
      <p:sp>
        <p:nvSpPr>
          <p:cNvPr id="3" name="Slide Number Placeholder 2"/>
          <p:cNvSpPr>
            <a:spLocks noGrp="1"/>
          </p:cNvSpPr>
          <p:nvPr>
            <p:ph type="sldNum" sz="quarter" idx="12"/>
          </p:nvPr>
        </p:nvSpPr>
        <p:spPr/>
        <p:txBody>
          <a:bodyPr/>
          <a:lstStyle/>
          <a:p>
            <a:fld id="{602BDA9C-0978-EE47-B544-15FE77EDF278}" type="slidenum">
              <a:rPr lang="en-US" smtClean="0"/>
              <a:t>24</a:t>
            </a:fld>
            <a:endParaRPr lang="en-US" dirty="0"/>
          </a:p>
        </p:txBody>
      </p:sp>
      <p:sp>
        <p:nvSpPr>
          <p:cNvPr id="4" name="Content Placeholder 3"/>
          <p:cNvSpPr>
            <a:spLocks noGrp="1"/>
          </p:cNvSpPr>
          <p:nvPr>
            <p:ph idx="1"/>
          </p:nvPr>
        </p:nvSpPr>
        <p:spPr/>
        <p:txBody>
          <a:bodyPr>
            <a:normAutofit/>
          </a:bodyPr>
          <a:lstStyle/>
          <a:p>
            <a:r>
              <a:rPr lang="en-GB" sz="2400" dirty="0" smtClean="0"/>
              <a:t>10-tips to spot phishing emails</a:t>
            </a:r>
          </a:p>
          <a:p>
            <a:r>
              <a:rPr lang="en-GB" sz="2400" dirty="0" err="1" smtClean="0"/>
              <a:t>Phishy</a:t>
            </a:r>
            <a:r>
              <a:rPr lang="en-GB" sz="2400" dirty="0" smtClean="0"/>
              <a:t> Flowchart</a:t>
            </a:r>
          </a:p>
          <a:p>
            <a:r>
              <a:rPr lang="en-GB" sz="2400" dirty="0" smtClean="0"/>
              <a:t>www.Sophos.com/prevent-phishing</a:t>
            </a:r>
            <a:endParaRPr lang="en-US" sz="2400" dirty="0"/>
          </a:p>
        </p:txBody>
      </p:sp>
      <p:pic>
        <p:nvPicPr>
          <p:cNvPr id="5" name="Picture 4" descr="10 signs to spot phishing.pdf - Adobe Reader"/>
          <p:cNvPicPr>
            <a:picLocks noChangeAspect="1"/>
          </p:cNvPicPr>
          <p:nvPr/>
        </p:nvPicPr>
        <p:blipFill rotWithShape="1">
          <a:blip r:embed="rId4">
            <a:extLst>
              <a:ext uri="{28A0092B-C50C-407E-A947-70E740481C1C}">
                <a14:useLocalDpi xmlns:a14="http://schemas.microsoft.com/office/drawing/2010/main" val="0"/>
              </a:ext>
            </a:extLst>
          </a:blip>
          <a:srcRect l="35192" t="16736" r="34396" b="7364"/>
          <a:stretch/>
        </p:blipFill>
        <p:spPr>
          <a:xfrm>
            <a:off x="5226349" y="3194779"/>
            <a:ext cx="2568066" cy="3465845"/>
          </a:xfrm>
          <a:prstGeom prst="rect">
            <a:avLst/>
          </a:prstGeom>
          <a:ln>
            <a:solidFill>
              <a:schemeClr val="bg1"/>
            </a:solidFill>
          </a:ln>
        </p:spPr>
      </p:pic>
      <p:pic>
        <p:nvPicPr>
          <p:cNvPr id="6" name="Picture 5" descr="Sophos_Spot-the-Phish_flow-chart.pdf - Adobe Reader"/>
          <p:cNvPicPr>
            <a:picLocks noChangeAspect="1"/>
          </p:cNvPicPr>
          <p:nvPr/>
        </p:nvPicPr>
        <p:blipFill rotWithShape="1">
          <a:blip r:embed="rId5" cstate="print">
            <a:extLst>
              <a:ext uri="{28A0092B-C50C-407E-A947-70E740481C1C}">
                <a14:useLocalDpi xmlns:a14="http://schemas.microsoft.com/office/drawing/2010/main" val="0"/>
              </a:ext>
            </a:extLst>
          </a:blip>
          <a:srcRect l="16978" t="10641" r="16017" b="2943"/>
          <a:stretch/>
        </p:blipFill>
        <p:spPr>
          <a:xfrm>
            <a:off x="1858009" y="4094738"/>
            <a:ext cx="3679128" cy="2565886"/>
          </a:xfrm>
          <a:prstGeom prst="rect">
            <a:avLst/>
          </a:prstGeom>
          <a:ln>
            <a:solidFill>
              <a:schemeClr val="bg1"/>
            </a:solidFill>
          </a:ln>
        </p:spPr>
      </p:pic>
    </p:spTree>
    <p:extLst>
      <p:ext uri="{BB962C8B-B14F-4D97-AF65-F5344CB8AC3E}">
        <p14:creationId xmlns:p14="http://schemas.microsoft.com/office/powerpoint/2010/main" val="15470843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Don’t Take the Bait</a:t>
            </a:r>
            <a:endParaRPr lang="en-US" dirty="0"/>
          </a:p>
        </p:txBody>
      </p:sp>
      <p:sp>
        <p:nvSpPr>
          <p:cNvPr id="3" name="Slide Number Placeholder 2"/>
          <p:cNvSpPr>
            <a:spLocks noGrp="1"/>
          </p:cNvSpPr>
          <p:nvPr>
            <p:ph type="sldNum" sz="quarter" idx="12"/>
          </p:nvPr>
        </p:nvSpPr>
        <p:spPr/>
        <p:txBody>
          <a:bodyPr/>
          <a:lstStyle/>
          <a:p>
            <a:fld id="{602BDA9C-0978-EE47-B544-15FE77EDF278}" type="slidenum">
              <a:rPr lang="en-US" smtClean="0"/>
              <a:t>25</a:t>
            </a:fld>
            <a:endParaRPr lang="en-US" dirty="0"/>
          </a:p>
        </p:txBody>
      </p:sp>
      <p:sp>
        <p:nvSpPr>
          <p:cNvPr id="4" name="Content Placeholder 3"/>
          <p:cNvSpPr>
            <a:spLocks noGrp="1"/>
          </p:cNvSpPr>
          <p:nvPr>
            <p:ph idx="1"/>
          </p:nvPr>
        </p:nvSpPr>
        <p:spPr/>
        <p:txBody>
          <a:bodyPr/>
          <a:lstStyle/>
          <a:p>
            <a:r>
              <a:rPr lang="en-GB" dirty="0" smtClean="0"/>
              <a:t>Never respond to emails </a:t>
            </a:r>
            <a:r>
              <a:rPr lang="en-GB" dirty="0" smtClean="0"/>
              <a:t>requesting personal </a:t>
            </a:r>
            <a:r>
              <a:rPr lang="en-GB" dirty="0" smtClean="0"/>
              <a:t>financial information</a:t>
            </a:r>
          </a:p>
          <a:p>
            <a:r>
              <a:rPr lang="en-GB" dirty="0" smtClean="0"/>
              <a:t>Visit bank websites by typing their URL in the address </a:t>
            </a:r>
            <a:r>
              <a:rPr lang="en-GB" dirty="0" smtClean="0"/>
              <a:t>bar</a:t>
            </a:r>
            <a:endParaRPr lang="en-GB" dirty="0" smtClean="0"/>
          </a:p>
          <a:p>
            <a:r>
              <a:rPr lang="en-GB" dirty="0" smtClean="0"/>
              <a:t>Keep a regular check on your accounts</a:t>
            </a:r>
          </a:p>
          <a:p>
            <a:r>
              <a:rPr lang="en-GB" dirty="0" smtClean="0"/>
              <a:t>Be cautious when opening attachments and downloading files from emails</a:t>
            </a:r>
          </a:p>
          <a:p>
            <a:r>
              <a:rPr lang="en-GB" dirty="0" smtClean="0"/>
              <a:t>Keep your computer secure</a:t>
            </a:r>
          </a:p>
          <a:p>
            <a:pPr lvl="1"/>
            <a:r>
              <a:rPr lang="en-GB" dirty="0" smtClean="0"/>
              <a:t>Sophos Home: Free </a:t>
            </a:r>
            <a:r>
              <a:rPr lang="en-GB" dirty="0" smtClean="0"/>
              <a:t>IT </a:t>
            </a:r>
            <a:r>
              <a:rPr lang="en-GB" dirty="0" smtClean="0"/>
              <a:t>security for the </a:t>
            </a:r>
            <a:r>
              <a:rPr lang="en-GB" dirty="0" smtClean="0"/>
              <a:t>home www.sophos.com/home</a:t>
            </a:r>
          </a:p>
          <a:p>
            <a:pPr marL="457200" lvl="1" indent="0">
              <a:buNone/>
            </a:pPr>
            <a:endParaRPr lang="en-GB" dirty="0" smtClean="0"/>
          </a:p>
        </p:txBody>
      </p:sp>
      <p:sp>
        <p:nvSpPr>
          <p:cNvPr id="5" name="Rectangle 4"/>
          <p:cNvSpPr/>
          <p:nvPr/>
        </p:nvSpPr>
        <p:spPr>
          <a:xfrm>
            <a:off x="253516" y="5787990"/>
            <a:ext cx="3942895" cy="400110"/>
          </a:xfrm>
          <a:prstGeom prst="rect">
            <a:avLst/>
          </a:prstGeom>
        </p:spPr>
        <p:txBody>
          <a:bodyPr wrap="square">
            <a:spAutoFit/>
          </a:bodyPr>
          <a:lstStyle/>
          <a:p>
            <a:pPr algn="ctr"/>
            <a:r>
              <a:rPr lang="en-US" sz="2000" dirty="0">
                <a:solidFill>
                  <a:schemeClr val="accent1">
                    <a:lumMod val="20000"/>
                    <a:lumOff val="80000"/>
                  </a:schemeClr>
                </a:solidFill>
              </a:rPr>
              <a:t>“Our test was flawless…”</a:t>
            </a:r>
          </a:p>
        </p:txBody>
      </p:sp>
      <p:pic>
        <p:nvPicPr>
          <p:cNvPr id="6" name="Picture 4" descr="C:\Users\alexbressler\Downloads\Toms Awards_B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6226" y="4537791"/>
            <a:ext cx="1346360" cy="10032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237142" y="5674811"/>
            <a:ext cx="3084528" cy="1015663"/>
          </a:xfrm>
          <a:prstGeom prst="rect">
            <a:avLst/>
          </a:prstGeom>
        </p:spPr>
        <p:txBody>
          <a:bodyPr wrap="square">
            <a:spAutoFit/>
          </a:bodyPr>
          <a:lstStyle/>
          <a:p>
            <a:pPr algn="ctr"/>
            <a:r>
              <a:rPr lang="en-US" sz="2000" dirty="0" smtClean="0">
                <a:solidFill>
                  <a:schemeClr val="accent1">
                    <a:lumMod val="20000"/>
                    <a:lumOff val="80000"/>
                  </a:schemeClr>
                </a:solidFill>
              </a:rPr>
              <a:t>“Best-in-class protection…while leaving a small performance impact</a:t>
            </a:r>
            <a:r>
              <a:rPr lang="en-US" sz="2000" dirty="0">
                <a:solidFill>
                  <a:schemeClr val="accent1">
                    <a:lumMod val="20000"/>
                    <a:lumOff val="80000"/>
                  </a:schemeClr>
                </a:solidFill>
              </a:rPr>
              <a:t>.”</a:t>
            </a:r>
          </a:p>
        </p:txBody>
      </p:sp>
      <p:sp>
        <p:nvSpPr>
          <p:cNvPr id="8" name="Rectangle 7"/>
          <p:cNvSpPr/>
          <p:nvPr/>
        </p:nvSpPr>
        <p:spPr>
          <a:xfrm>
            <a:off x="8265380" y="5733036"/>
            <a:ext cx="2914087" cy="1015663"/>
          </a:xfrm>
          <a:prstGeom prst="rect">
            <a:avLst/>
          </a:prstGeom>
        </p:spPr>
        <p:txBody>
          <a:bodyPr wrap="square">
            <a:spAutoFit/>
          </a:bodyPr>
          <a:lstStyle/>
          <a:p>
            <a:r>
              <a:rPr lang="en-US" sz="2000" dirty="0" smtClean="0">
                <a:solidFill>
                  <a:schemeClr val="accent1">
                    <a:lumMod val="20000"/>
                    <a:lumOff val="80000"/>
                  </a:schemeClr>
                </a:solidFill>
              </a:rPr>
              <a:t>“…able </a:t>
            </a:r>
            <a:r>
              <a:rPr lang="en-US" sz="2000" dirty="0">
                <a:solidFill>
                  <a:schemeClr val="accent1">
                    <a:lumMod val="20000"/>
                    <a:lumOff val="80000"/>
                  </a:schemeClr>
                </a:solidFill>
              </a:rPr>
              <a:t>to detect and remove all malware samples 100 </a:t>
            </a:r>
            <a:r>
              <a:rPr lang="en-US" sz="2000" dirty="0" smtClean="0">
                <a:solidFill>
                  <a:schemeClr val="accent1">
                    <a:lumMod val="20000"/>
                    <a:lumOff val="80000"/>
                  </a:schemeClr>
                </a:solidFill>
              </a:rPr>
              <a:t>percent”</a:t>
            </a:r>
            <a:endParaRPr lang="en-US" sz="2000" dirty="0">
              <a:solidFill>
                <a:schemeClr val="accent1">
                  <a:lumMod val="20000"/>
                  <a:lumOff val="80000"/>
                </a:schemeClr>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4974" y="4361436"/>
            <a:ext cx="1251460" cy="1371600"/>
          </a:xfrm>
          <a:prstGeom prst="rect">
            <a:avLst/>
          </a:prstGeom>
        </p:spPr>
      </p:pic>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ackgroundRemoval t="5253" b="94358" l="9948" r="91623">
                        <a14:foregroundMark x1="16754" y1="55837" x2="16754" y2="55837"/>
                        <a14:foregroundMark x1="24607" y1="57588" x2="24607" y2="57588"/>
                        <a14:foregroundMark x1="28534" y1="56226" x2="28534" y2="56226"/>
                        <a14:foregroundMark x1="38743" y1="57393" x2="38743" y2="57393"/>
                        <a14:foregroundMark x1="47644" y1="57588" x2="47644" y2="57588"/>
                        <a14:foregroundMark x1="51571" y1="57393" x2="51571" y2="57393"/>
                        <a14:foregroundMark x1="58377" y1="57198" x2="58377" y2="57198"/>
                        <a14:foregroundMark x1="62042" y1="57004" x2="62042" y2="57004"/>
                        <a14:foregroundMark x1="45812" y1="27237" x2="45812" y2="27237"/>
                        <a14:foregroundMark x1="60209" y1="29767" x2="60209" y2="29767"/>
                        <a14:foregroundMark x1="35864" y1="20428" x2="29843" y2="34825"/>
                        <a14:foregroundMark x1="34293" y1="32490" x2="67539" y2="32296"/>
                        <a14:foregroundMark x1="73037" y1="17510" x2="56021" y2="22763"/>
                        <a14:foregroundMark x1="71466" y1="57977" x2="71466" y2="57977"/>
                        <a14:foregroundMark x1="75654" y1="56226" x2="75654" y2="56226"/>
                        <a14:foregroundMark x1="81675" y1="56226" x2="81675" y2="56226"/>
                        <a14:foregroundMark x1="21990" y1="56420" x2="21990" y2="56420"/>
                        <a14:foregroundMark x1="31937" y1="55253" x2="31937" y2="55253"/>
                      </a14:backgroundRemoval>
                    </a14:imgEffect>
                  </a14:imgLayer>
                </a14:imgProps>
              </a:ext>
              <a:ext uri="{28A0092B-C50C-407E-A947-70E740481C1C}">
                <a14:useLocalDpi xmlns:a14="http://schemas.microsoft.com/office/drawing/2010/main" val="0"/>
              </a:ext>
            </a:extLst>
          </a:blip>
          <a:stretch>
            <a:fillRect/>
          </a:stretch>
        </p:blipFill>
        <p:spPr>
          <a:xfrm>
            <a:off x="1690936" y="4404837"/>
            <a:ext cx="1019361" cy="1371600"/>
          </a:xfrm>
          <a:prstGeom prst="rect">
            <a:avLst/>
          </a:prstGeom>
        </p:spPr>
      </p:pic>
    </p:spTree>
    <p:extLst>
      <p:ext uri="{BB962C8B-B14F-4D97-AF65-F5344CB8AC3E}">
        <p14:creationId xmlns:p14="http://schemas.microsoft.com/office/powerpoint/2010/main" val="2460824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743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4175760" cy="6909075"/>
          </a:xfrm>
          <a:prstGeom prst="rect">
            <a:avLst/>
          </a:prstGeom>
          <a:solidFill>
            <a:srgbClr val="00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p:txBody>
          <a:bodyPr/>
          <a:lstStyle/>
          <a:p>
            <a:r>
              <a:rPr lang="en-US" dirty="0" smtClean="0">
                <a:solidFill>
                  <a:schemeClr val="bg1"/>
                </a:solidFill>
                <a:latin typeface="+mn-lt"/>
              </a:rPr>
              <a:t>Mass Phishing</a:t>
            </a:r>
            <a:endParaRPr lang="en-US" dirty="0">
              <a:solidFill>
                <a:schemeClr val="bg1"/>
              </a:solidFill>
              <a:latin typeface="+mn-lt"/>
            </a:endParaRPr>
          </a:p>
        </p:txBody>
      </p:sp>
      <p:sp>
        <p:nvSpPr>
          <p:cNvPr id="3" name="Slide Number Placeholder 2"/>
          <p:cNvSpPr>
            <a:spLocks noGrp="1"/>
          </p:cNvSpPr>
          <p:nvPr>
            <p:ph type="sldNum" sz="quarter" idx="4294967295"/>
          </p:nvPr>
        </p:nvSpPr>
        <p:spPr>
          <a:xfrm>
            <a:off x="11684000" y="6340475"/>
            <a:ext cx="508000" cy="365125"/>
          </a:xfrm>
        </p:spPr>
        <p:txBody>
          <a:bodyPr/>
          <a:lstStyle/>
          <a:p>
            <a:fld id="{602BDA9C-0978-EE47-B544-15FE77EDF278}" type="slidenum">
              <a:rPr lang="en-US" smtClean="0">
                <a:solidFill>
                  <a:srgbClr val="005BB5">
                    <a:lumMod val="40000"/>
                    <a:lumOff val="60000"/>
                  </a:srgbClr>
                </a:solidFill>
              </a:rPr>
              <a:pPr/>
              <a:t>3</a:t>
            </a:fld>
            <a:endParaRPr lang="en-US" dirty="0">
              <a:solidFill>
                <a:srgbClr val="005BB5">
                  <a:lumMod val="40000"/>
                  <a:lumOff val="60000"/>
                </a:srgbClr>
              </a:solidFill>
            </a:endParaRPr>
          </a:p>
        </p:txBody>
      </p:sp>
      <p:sp>
        <p:nvSpPr>
          <p:cNvPr id="16" name="Rectangle 15"/>
          <p:cNvSpPr/>
          <p:nvPr/>
        </p:nvSpPr>
        <p:spPr>
          <a:xfrm>
            <a:off x="420130" y="1374683"/>
            <a:ext cx="3542272" cy="4789713"/>
          </a:xfrm>
          <a:prstGeom prst="rect">
            <a:avLst/>
          </a:prstGeom>
        </p:spPr>
        <p:txBody>
          <a:bodyPr wrap="square" anchor="ctr">
            <a:noAutofit/>
          </a:bodyPr>
          <a:lstStyle/>
          <a:p>
            <a:pPr marL="342900" indent="-342900">
              <a:spcAft>
                <a:spcPts val="1200"/>
              </a:spcAft>
              <a:buFont typeface="Arial" panose="020B0604020202020204" pitchFamily="34" charset="0"/>
              <a:buChar char="•"/>
            </a:pPr>
            <a:r>
              <a:rPr lang="en-US" sz="2000" b="1" dirty="0">
                <a:solidFill>
                  <a:schemeClr val="bg1"/>
                </a:solidFill>
              </a:rPr>
              <a:t>Target: </a:t>
            </a:r>
            <a:r>
              <a:rPr lang="en-US" sz="2000" b="1" dirty="0" smtClean="0">
                <a:solidFill>
                  <a:schemeClr val="bg1"/>
                </a:solidFill>
              </a:rPr>
              <a:t>Individuals’ Assets</a:t>
            </a:r>
            <a:r>
              <a:rPr lang="en-US" sz="2000" dirty="0" smtClean="0">
                <a:solidFill>
                  <a:schemeClr val="bg1"/>
                </a:solidFill>
              </a:rPr>
              <a:t> e.g. bank accounts, identity, login credentials.</a:t>
            </a:r>
            <a:endParaRPr lang="en-US" sz="2000" b="1" dirty="0">
              <a:solidFill>
                <a:schemeClr val="bg1"/>
              </a:solidFill>
            </a:endParaRPr>
          </a:p>
          <a:p>
            <a:pPr marL="342900" indent="-342900">
              <a:spcAft>
                <a:spcPts val="1200"/>
              </a:spcAft>
              <a:buFont typeface="Arial" panose="020B0604020202020204" pitchFamily="34" charset="0"/>
              <a:buChar char="•"/>
            </a:pPr>
            <a:r>
              <a:rPr lang="en-US" sz="2000" dirty="0">
                <a:solidFill>
                  <a:schemeClr val="bg1"/>
                </a:solidFill>
              </a:rPr>
              <a:t>Typically </a:t>
            </a:r>
            <a:r>
              <a:rPr lang="en-US" sz="2000" dirty="0" smtClean="0">
                <a:solidFill>
                  <a:schemeClr val="bg1"/>
                </a:solidFill>
              </a:rPr>
              <a:t>aimed at consumers</a:t>
            </a:r>
            <a:endParaRPr lang="en-US" sz="2000" dirty="0">
              <a:solidFill>
                <a:schemeClr val="bg1"/>
              </a:solidFill>
            </a:endParaRPr>
          </a:p>
          <a:p>
            <a:pPr marL="342900" indent="-342900">
              <a:spcAft>
                <a:spcPts val="1200"/>
              </a:spcAft>
              <a:buFont typeface="Arial" panose="020B0604020202020204" pitchFamily="34" charset="0"/>
              <a:buChar char="•"/>
            </a:pPr>
            <a:r>
              <a:rPr lang="en-GB" sz="2000" dirty="0" smtClean="0">
                <a:solidFill>
                  <a:schemeClr val="bg1"/>
                </a:solidFill>
              </a:rPr>
              <a:t>Impersonal: mass email </a:t>
            </a:r>
            <a:br>
              <a:rPr lang="en-GB" sz="2000" dirty="0" smtClean="0">
                <a:solidFill>
                  <a:schemeClr val="bg1"/>
                </a:solidFill>
              </a:rPr>
            </a:br>
            <a:r>
              <a:rPr lang="en-GB" sz="2000" dirty="0" smtClean="0">
                <a:solidFill>
                  <a:schemeClr val="bg1"/>
                </a:solidFill>
              </a:rPr>
              <a:t>mail outs </a:t>
            </a:r>
            <a:endParaRPr lang="en-US" sz="2000" dirty="0">
              <a:solidFill>
                <a:schemeClr val="bg1"/>
              </a:solidFill>
            </a:endParaRPr>
          </a:p>
          <a:p>
            <a:pPr marL="342900" indent="-342900">
              <a:spcAft>
                <a:spcPts val="1200"/>
              </a:spcAft>
              <a:buFont typeface="Arial" panose="020B0604020202020204" pitchFamily="34" charset="0"/>
              <a:buChar char="•"/>
            </a:pPr>
            <a:r>
              <a:rPr lang="en-US" sz="2000" dirty="0" smtClean="0">
                <a:solidFill>
                  <a:schemeClr val="bg1"/>
                </a:solidFill>
              </a:rPr>
              <a:t>Credentials </a:t>
            </a:r>
            <a:r>
              <a:rPr lang="en-US" sz="2000" dirty="0">
                <a:solidFill>
                  <a:schemeClr val="bg1"/>
                </a:solidFill>
              </a:rPr>
              <a:t>used or sold for financial gain</a:t>
            </a:r>
          </a:p>
        </p:txBody>
      </p:sp>
      <p:pic>
        <p:nvPicPr>
          <p:cNvPr id="11" name="Picture 10"/>
          <p:cNvPicPr>
            <a:picLocks noChangeAspect="1"/>
          </p:cNvPicPr>
          <p:nvPr/>
        </p:nvPicPr>
        <p:blipFill rotWithShape="1">
          <a:blip r:embed="rId3"/>
          <a:srcRect l="736" t="2309" r="907" b="3314"/>
          <a:stretch/>
        </p:blipFill>
        <p:spPr>
          <a:xfrm>
            <a:off x="4648200" y="1752599"/>
            <a:ext cx="6995160" cy="33680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4992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4175760" cy="6909075"/>
          </a:xfrm>
          <a:prstGeom prst="rect">
            <a:avLst/>
          </a:prstGeom>
          <a:solidFill>
            <a:srgbClr val="00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p:txBody>
          <a:bodyPr/>
          <a:lstStyle/>
          <a:p>
            <a:r>
              <a:rPr lang="en-US" dirty="0" smtClean="0">
                <a:solidFill>
                  <a:schemeClr val="bg1"/>
                </a:solidFill>
                <a:latin typeface="+mn-lt"/>
              </a:rPr>
              <a:t>Spear Phishing</a:t>
            </a:r>
            <a:endParaRPr lang="en-US" dirty="0">
              <a:solidFill>
                <a:schemeClr val="bg1"/>
              </a:solidFill>
              <a:latin typeface="+mn-lt"/>
            </a:endParaRPr>
          </a:p>
        </p:txBody>
      </p:sp>
      <p:sp>
        <p:nvSpPr>
          <p:cNvPr id="3" name="Slide Number Placeholder 2"/>
          <p:cNvSpPr>
            <a:spLocks noGrp="1"/>
          </p:cNvSpPr>
          <p:nvPr>
            <p:ph type="sldNum" sz="quarter" idx="4294967295"/>
          </p:nvPr>
        </p:nvSpPr>
        <p:spPr>
          <a:xfrm>
            <a:off x="11684000" y="6340475"/>
            <a:ext cx="508000" cy="365125"/>
          </a:xfrm>
        </p:spPr>
        <p:txBody>
          <a:bodyPr/>
          <a:lstStyle/>
          <a:p>
            <a:fld id="{602BDA9C-0978-EE47-B544-15FE77EDF278}" type="slidenum">
              <a:rPr lang="en-US" smtClean="0">
                <a:solidFill>
                  <a:srgbClr val="005BB5">
                    <a:lumMod val="40000"/>
                    <a:lumOff val="60000"/>
                  </a:srgbClr>
                </a:solidFill>
              </a:rPr>
              <a:pPr/>
              <a:t>4</a:t>
            </a:fld>
            <a:endParaRPr lang="en-US" dirty="0">
              <a:solidFill>
                <a:srgbClr val="005BB5">
                  <a:lumMod val="40000"/>
                  <a:lumOff val="60000"/>
                </a:srgbClr>
              </a:solidFill>
            </a:endParaRPr>
          </a:p>
        </p:txBody>
      </p:sp>
      <p:sp>
        <p:nvSpPr>
          <p:cNvPr id="16" name="Rectangle 15"/>
          <p:cNvSpPr/>
          <p:nvPr/>
        </p:nvSpPr>
        <p:spPr>
          <a:xfrm>
            <a:off x="420130" y="1341773"/>
            <a:ext cx="3542272" cy="4288970"/>
          </a:xfrm>
          <a:prstGeom prst="rect">
            <a:avLst/>
          </a:prstGeom>
        </p:spPr>
        <p:txBody>
          <a:bodyPr wrap="square" anchor="ctr">
            <a:noAutofit/>
          </a:bodyPr>
          <a:lstStyle/>
          <a:p>
            <a:pPr marL="342900" indent="-342900">
              <a:spcAft>
                <a:spcPts val="1800"/>
              </a:spcAft>
              <a:buFont typeface="Arial" panose="020B0604020202020204" pitchFamily="34" charset="0"/>
              <a:buChar char="•"/>
            </a:pPr>
            <a:r>
              <a:rPr lang="en-US" sz="2000" b="1" dirty="0">
                <a:solidFill>
                  <a:schemeClr val="bg1"/>
                </a:solidFill>
              </a:rPr>
              <a:t>Target: The assets of a specific </a:t>
            </a:r>
            <a:r>
              <a:rPr lang="en-US" sz="2000" b="1" dirty="0" smtClean="0">
                <a:solidFill>
                  <a:schemeClr val="bg1"/>
                </a:solidFill>
              </a:rPr>
              <a:t>organization</a:t>
            </a:r>
            <a:r>
              <a:rPr lang="en-US" sz="2000" dirty="0" smtClean="0">
                <a:solidFill>
                  <a:schemeClr val="bg1"/>
                </a:solidFill>
              </a:rPr>
              <a:t> e.g. data, money</a:t>
            </a:r>
            <a:endParaRPr lang="en-US" sz="2000" b="1" dirty="0">
              <a:solidFill>
                <a:schemeClr val="bg1"/>
              </a:solidFill>
            </a:endParaRPr>
          </a:p>
          <a:p>
            <a:pPr marL="342900" indent="-342900">
              <a:spcAft>
                <a:spcPts val="1800"/>
              </a:spcAft>
              <a:buFont typeface="Arial" panose="020B0604020202020204" pitchFamily="34" charset="0"/>
              <a:buChar char="•"/>
            </a:pPr>
            <a:r>
              <a:rPr lang="en-US" sz="2000" dirty="0">
                <a:solidFill>
                  <a:schemeClr val="bg1"/>
                </a:solidFill>
              </a:rPr>
              <a:t>Typically </a:t>
            </a:r>
            <a:r>
              <a:rPr lang="en-US" sz="2000" dirty="0" smtClean="0">
                <a:solidFill>
                  <a:schemeClr val="bg1"/>
                </a:solidFill>
              </a:rPr>
              <a:t>target an </a:t>
            </a:r>
            <a:r>
              <a:rPr lang="en-US" sz="2000" dirty="0">
                <a:solidFill>
                  <a:schemeClr val="bg1"/>
                </a:solidFill>
              </a:rPr>
              <a:t>individual or specific group in an organization</a:t>
            </a:r>
          </a:p>
          <a:p>
            <a:pPr marL="342900" indent="-342900">
              <a:spcAft>
                <a:spcPts val="1800"/>
              </a:spcAft>
              <a:buFont typeface="Arial" panose="020B0604020202020204" pitchFamily="34" charset="0"/>
              <a:buChar char="•"/>
            </a:pPr>
            <a:r>
              <a:rPr lang="en-GB" sz="2000" dirty="0" smtClean="0">
                <a:solidFill>
                  <a:schemeClr val="bg1"/>
                </a:solidFill>
              </a:rPr>
              <a:t>Often use spoofed </a:t>
            </a:r>
            <a:br>
              <a:rPr lang="en-GB" sz="2000" dirty="0" smtClean="0">
                <a:solidFill>
                  <a:schemeClr val="bg1"/>
                </a:solidFill>
              </a:rPr>
            </a:br>
            <a:r>
              <a:rPr lang="en-GB" sz="2000" dirty="0" smtClean="0">
                <a:solidFill>
                  <a:schemeClr val="bg1"/>
                </a:solidFill>
              </a:rPr>
              <a:t>(look-a-like) email addresses </a:t>
            </a:r>
          </a:p>
          <a:p>
            <a:pPr marL="342900" indent="-342900">
              <a:spcAft>
                <a:spcPts val="1800"/>
              </a:spcAft>
              <a:buFont typeface="Arial" panose="020B0604020202020204" pitchFamily="34" charset="0"/>
              <a:buChar char="•"/>
            </a:pPr>
            <a:r>
              <a:rPr lang="en-US" sz="2000" dirty="0" smtClean="0">
                <a:solidFill>
                  <a:schemeClr val="bg1"/>
                </a:solidFill>
              </a:rPr>
              <a:t>Impersonate </a:t>
            </a:r>
            <a:r>
              <a:rPr lang="en-US" sz="2000" dirty="0">
                <a:solidFill>
                  <a:schemeClr val="bg1"/>
                </a:solidFill>
              </a:rPr>
              <a:t>trusted sources and  senior </a:t>
            </a:r>
            <a:r>
              <a:rPr lang="en-US" sz="2000" dirty="0" smtClean="0">
                <a:solidFill>
                  <a:schemeClr val="bg1"/>
                </a:solidFill>
              </a:rPr>
              <a:t>executives</a:t>
            </a:r>
            <a:endParaRPr lang="en-US" sz="2000" dirty="0">
              <a:solidFill>
                <a:schemeClr val="bg1"/>
              </a:solidFill>
            </a:endParaRPr>
          </a:p>
        </p:txBody>
      </p:sp>
      <p:grpSp>
        <p:nvGrpSpPr>
          <p:cNvPr id="7" name="Group 6"/>
          <p:cNvGrpSpPr/>
          <p:nvPr/>
        </p:nvGrpSpPr>
        <p:grpSpPr>
          <a:xfrm>
            <a:off x="4800600" y="1135161"/>
            <a:ext cx="6781800" cy="4638751"/>
            <a:chOff x="4267200" y="1696961"/>
            <a:chExt cx="6781800" cy="4638751"/>
          </a:xfrm>
        </p:grpSpPr>
        <p:pic>
          <p:nvPicPr>
            <p:cNvPr id="8" name="Picture 7"/>
            <p:cNvPicPr>
              <a:picLocks noChangeAspect="1"/>
            </p:cNvPicPr>
            <p:nvPr/>
          </p:nvPicPr>
          <p:blipFill>
            <a:blip r:embed="rId3"/>
            <a:stretch>
              <a:fillRect/>
            </a:stretch>
          </p:blipFill>
          <p:spPr>
            <a:xfrm>
              <a:off x="4267200" y="1696961"/>
              <a:ext cx="6781800" cy="4638751"/>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4800600" y="3962400"/>
              <a:ext cx="1371600" cy="76200"/>
            </a:xfrm>
            <a:prstGeom prst="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648200" y="2206411"/>
              <a:ext cx="1371600" cy="76200"/>
            </a:xfrm>
            <a:prstGeom prst="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43358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02BDA9C-0978-EE47-B544-15FE77EDF278}" type="slidenum">
              <a:rPr lang="en-US" smtClean="0"/>
              <a:pPr/>
              <a:t>5</a:t>
            </a:fld>
            <a:endParaRPr lang="en-US" dirty="0"/>
          </a:p>
        </p:txBody>
      </p:sp>
      <p:sp>
        <p:nvSpPr>
          <p:cNvPr id="4" name="TextBox 3"/>
          <p:cNvSpPr txBox="1"/>
          <p:nvPr/>
        </p:nvSpPr>
        <p:spPr>
          <a:xfrm>
            <a:off x="2367672" y="2775515"/>
            <a:ext cx="3362400" cy="923330"/>
          </a:xfrm>
          <a:prstGeom prst="rect">
            <a:avLst/>
          </a:prstGeom>
          <a:noFill/>
        </p:spPr>
        <p:txBody>
          <a:bodyPr wrap="square" rtlCol="0">
            <a:spAutoFit/>
          </a:bodyPr>
          <a:lstStyle/>
          <a:p>
            <a:r>
              <a:rPr lang="en-GB" sz="5400" dirty="0" smtClean="0">
                <a:solidFill>
                  <a:schemeClr val="bg1"/>
                </a:solidFill>
              </a:rPr>
              <a:t>$3.1 billion</a:t>
            </a:r>
            <a:endParaRPr lang="en-US" sz="5400" dirty="0">
              <a:solidFill>
                <a:schemeClr val="bg1"/>
              </a:solidFill>
            </a:endParaRPr>
          </a:p>
        </p:txBody>
      </p:sp>
      <p:sp>
        <p:nvSpPr>
          <p:cNvPr id="5" name="TextBox 4"/>
          <p:cNvSpPr txBox="1"/>
          <p:nvPr/>
        </p:nvSpPr>
        <p:spPr>
          <a:xfrm>
            <a:off x="2367672" y="3839760"/>
            <a:ext cx="3362400" cy="707886"/>
          </a:xfrm>
          <a:prstGeom prst="rect">
            <a:avLst/>
          </a:prstGeom>
          <a:noFill/>
        </p:spPr>
        <p:txBody>
          <a:bodyPr wrap="square" rtlCol="0">
            <a:spAutoFit/>
          </a:bodyPr>
          <a:lstStyle/>
          <a:p>
            <a:pPr algn="ctr"/>
            <a:r>
              <a:rPr lang="en-GB" sz="2000" dirty="0" smtClean="0">
                <a:solidFill>
                  <a:schemeClr val="bg1"/>
                </a:solidFill>
              </a:rPr>
              <a:t>Losses in 2016 from targeted spear phishing attacks (FBI)</a:t>
            </a:r>
            <a:endParaRPr lang="en-US" sz="2000" dirty="0">
              <a:solidFill>
                <a:schemeClr val="bg1"/>
              </a:solidFill>
            </a:endParaRPr>
          </a:p>
        </p:txBody>
      </p:sp>
      <p:sp>
        <p:nvSpPr>
          <p:cNvPr id="6" name="TextBox 5"/>
          <p:cNvSpPr txBox="1"/>
          <p:nvPr/>
        </p:nvSpPr>
        <p:spPr>
          <a:xfrm>
            <a:off x="7063553" y="2775515"/>
            <a:ext cx="1492121" cy="923330"/>
          </a:xfrm>
          <a:prstGeom prst="rect">
            <a:avLst/>
          </a:prstGeom>
          <a:noFill/>
        </p:spPr>
        <p:txBody>
          <a:bodyPr wrap="square" rtlCol="0">
            <a:spAutoFit/>
          </a:bodyPr>
          <a:lstStyle/>
          <a:p>
            <a:pPr algn="ctr"/>
            <a:r>
              <a:rPr lang="en-GB" sz="5400" dirty="0" smtClean="0">
                <a:solidFill>
                  <a:schemeClr val="bg1"/>
                </a:solidFill>
              </a:rPr>
              <a:t>89%</a:t>
            </a:r>
            <a:endParaRPr lang="en-US" sz="5400" dirty="0">
              <a:solidFill>
                <a:schemeClr val="bg1"/>
              </a:solidFill>
            </a:endParaRPr>
          </a:p>
        </p:txBody>
      </p:sp>
      <p:sp>
        <p:nvSpPr>
          <p:cNvPr id="7" name="TextBox 6"/>
          <p:cNvSpPr txBox="1"/>
          <p:nvPr/>
        </p:nvSpPr>
        <p:spPr>
          <a:xfrm>
            <a:off x="6485861" y="3859618"/>
            <a:ext cx="2647507" cy="707886"/>
          </a:xfrm>
          <a:prstGeom prst="rect">
            <a:avLst/>
          </a:prstGeom>
          <a:noFill/>
        </p:spPr>
        <p:txBody>
          <a:bodyPr wrap="square" rtlCol="0">
            <a:spAutoFit/>
          </a:bodyPr>
          <a:lstStyle/>
          <a:p>
            <a:pPr algn="ctr"/>
            <a:r>
              <a:rPr lang="en-GB" sz="2000" dirty="0" smtClean="0">
                <a:solidFill>
                  <a:schemeClr val="bg1"/>
                </a:solidFill>
              </a:rPr>
              <a:t>Of Phishing attacks are by organized crime</a:t>
            </a:r>
            <a:endParaRPr lang="en-US" sz="2000" dirty="0">
              <a:solidFill>
                <a:schemeClr val="bg1"/>
              </a:solidFill>
            </a:endParaRPr>
          </a:p>
        </p:txBody>
      </p:sp>
      <p:sp>
        <p:nvSpPr>
          <p:cNvPr id="10" name="Rectangle 9"/>
          <p:cNvSpPr/>
          <p:nvPr/>
        </p:nvSpPr>
        <p:spPr>
          <a:xfrm>
            <a:off x="651887" y="664858"/>
            <a:ext cx="10156371" cy="1615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smtClean="0"/>
              <a:t>Phishing is Big Business</a:t>
            </a:r>
            <a:endParaRPr lang="en-US" sz="6000" dirty="0"/>
          </a:p>
        </p:txBody>
      </p:sp>
    </p:spTree>
    <p:extLst>
      <p:ext uri="{BB962C8B-B14F-4D97-AF65-F5344CB8AC3E}">
        <p14:creationId xmlns:p14="http://schemas.microsoft.com/office/powerpoint/2010/main" val="4292038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02BDA9C-0978-EE47-B544-15FE77EDF278}" type="slidenum">
              <a:rPr lang="en-US" smtClean="0"/>
              <a:pPr/>
              <a:t>6</a:t>
            </a:fld>
            <a:endParaRPr lang="en-US" dirty="0"/>
          </a:p>
        </p:txBody>
      </p:sp>
      <p:sp>
        <p:nvSpPr>
          <p:cNvPr id="4" name="TextBox 3"/>
          <p:cNvSpPr txBox="1"/>
          <p:nvPr/>
        </p:nvSpPr>
        <p:spPr>
          <a:xfrm>
            <a:off x="1281822" y="2538708"/>
            <a:ext cx="3362400" cy="1323439"/>
          </a:xfrm>
          <a:prstGeom prst="rect">
            <a:avLst/>
          </a:prstGeom>
          <a:noFill/>
        </p:spPr>
        <p:txBody>
          <a:bodyPr wrap="square" rtlCol="0">
            <a:spAutoFit/>
          </a:bodyPr>
          <a:lstStyle/>
          <a:p>
            <a:pPr algn="ctr"/>
            <a:r>
              <a:rPr lang="en-GB" sz="8000" dirty="0">
                <a:solidFill>
                  <a:schemeClr val="bg1"/>
                </a:solidFill>
              </a:rPr>
              <a:t>30%</a:t>
            </a:r>
          </a:p>
        </p:txBody>
      </p:sp>
      <p:sp>
        <p:nvSpPr>
          <p:cNvPr id="5" name="TextBox 4"/>
          <p:cNvSpPr txBox="1"/>
          <p:nvPr/>
        </p:nvSpPr>
        <p:spPr>
          <a:xfrm>
            <a:off x="1727513" y="3842289"/>
            <a:ext cx="2471018" cy="707886"/>
          </a:xfrm>
          <a:prstGeom prst="rect">
            <a:avLst/>
          </a:prstGeom>
          <a:noFill/>
        </p:spPr>
        <p:txBody>
          <a:bodyPr wrap="square" rtlCol="0">
            <a:spAutoFit/>
          </a:bodyPr>
          <a:lstStyle/>
          <a:p>
            <a:pPr algn="ctr"/>
            <a:r>
              <a:rPr lang="en-GB" sz="2000" dirty="0">
                <a:solidFill>
                  <a:schemeClr val="bg1"/>
                </a:solidFill>
              </a:rPr>
              <a:t>Of phishing emails are opened</a:t>
            </a:r>
            <a:endParaRPr lang="en-US" sz="2000" dirty="0">
              <a:solidFill>
                <a:schemeClr val="bg1"/>
              </a:solidFill>
            </a:endParaRPr>
          </a:p>
        </p:txBody>
      </p:sp>
      <p:sp>
        <p:nvSpPr>
          <p:cNvPr id="6" name="TextBox 5"/>
          <p:cNvSpPr txBox="1"/>
          <p:nvPr/>
        </p:nvSpPr>
        <p:spPr>
          <a:xfrm>
            <a:off x="7501704" y="2518850"/>
            <a:ext cx="1492121" cy="1323439"/>
          </a:xfrm>
          <a:prstGeom prst="rect">
            <a:avLst/>
          </a:prstGeom>
          <a:noFill/>
        </p:spPr>
        <p:txBody>
          <a:bodyPr wrap="square" rtlCol="0">
            <a:spAutoFit/>
          </a:bodyPr>
          <a:lstStyle/>
          <a:p>
            <a:pPr algn="ctr"/>
            <a:r>
              <a:rPr lang="en-GB" sz="8000" dirty="0" smtClean="0">
                <a:solidFill>
                  <a:schemeClr val="bg1"/>
                </a:solidFill>
              </a:rPr>
              <a:t>6X</a:t>
            </a:r>
            <a:endParaRPr lang="en-US" sz="8000" dirty="0">
              <a:solidFill>
                <a:schemeClr val="bg1"/>
              </a:solidFill>
            </a:endParaRPr>
          </a:p>
        </p:txBody>
      </p:sp>
      <p:sp>
        <p:nvSpPr>
          <p:cNvPr id="7" name="TextBox 6"/>
          <p:cNvSpPr txBox="1"/>
          <p:nvPr/>
        </p:nvSpPr>
        <p:spPr>
          <a:xfrm>
            <a:off x="6371120" y="3842289"/>
            <a:ext cx="3753290" cy="1015663"/>
          </a:xfrm>
          <a:prstGeom prst="rect">
            <a:avLst/>
          </a:prstGeom>
          <a:noFill/>
        </p:spPr>
        <p:txBody>
          <a:bodyPr wrap="square" rtlCol="0">
            <a:spAutoFit/>
          </a:bodyPr>
          <a:lstStyle/>
          <a:p>
            <a:pPr algn="ctr"/>
            <a:r>
              <a:rPr lang="en-GB" sz="2000" dirty="0">
                <a:solidFill>
                  <a:schemeClr val="bg1"/>
                </a:solidFill>
              </a:rPr>
              <a:t>People are 6 times more likely to click in a phishing email than a genuine marketing email</a:t>
            </a:r>
            <a:endParaRPr lang="en-US" sz="2000" dirty="0">
              <a:solidFill>
                <a:schemeClr val="bg1"/>
              </a:solidFill>
            </a:endParaRPr>
          </a:p>
        </p:txBody>
      </p:sp>
      <p:sp>
        <p:nvSpPr>
          <p:cNvPr id="10" name="Rectangle 9"/>
          <p:cNvSpPr/>
          <p:nvPr/>
        </p:nvSpPr>
        <p:spPr>
          <a:xfrm>
            <a:off x="651887" y="664858"/>
            <a:ext cx="10156371" cy="1615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t>Attackers are Very Clever and Very Crafty!</a:t>
            </a:r>
            <a:endParaRPr lang="en-US" sz="4400" dirty="0"/>
          </a:p>
        </p:txBody>
      </p:sp>
    </p:spTree>
    <p:extLst>
      <p:ext uri="{BB962C8B-B14F-4D97-AF65-F5344CB8AC3E}">
        <p14:creationId xmlns:p14="http://schemas.microsoft.com/office/powerpoint/2010/main" val="468112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mn-lt"/>
              </a:rPr>
              <a:t>Can </a:t>
            </a:r>
            <a:r>
              <a:rPr lang="en-GB" dirty="0" smtClean="0">
                <a:latin typeface="+mn-lt"/>
              </a:rPr>
              <a:t>You </a:t>
            </a:r>
            <a:r>
              <a:rPr lang="en-GB" dirty="0">
                <a:latin typeface="+mn-lt"/>
              </a:rPr>
              <a:t>Spot the Phish?</a:t>
            </a:r>
            <a:endParaRPr lang="en-US" dirty="0">
              <a:latin typeface="+mn-lt"/>
            </a:endParaRPr>
          </a:p>
        </p:txBody>
      </p:sp>
      <p:sp>
        <p:nvSpPr>
          <p:cNvPr id="3" name="Slide Number Placeholder 2"/>
          <p:cNvSpPr>
            <a:spLocks noGrp="1"/>
          </p:cNvSpPr>
          <p:nvPr>
            <p:ph type="sldNum" sz="quarter" idx="11"/>
          </p:nvPr>
        </p:nvSpPr>
        <p:spPr>
          <a:xfrm>
            <a:off x="11776729" y="5882470"/>
            <a:ext cx="507868" cy="365125"/>
          </a:xfrm>
        </p:spPr>
        <p:txBody>
          <a:bodyPr/>
          <a:lstStyle/>
          <a:p>
            <a:fld id="{602BDA9C-0978-EE47-B544-15FE77EDF278}" type="slidenum">
              <a:rPr lang="en-US" smtClean="0"/>
              <a:pPr/>
              <a:t>7</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773" y="1198605"/>
            <a:ext cx="3947314" cy="537053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6070" y="1209869"/>
            <a:ext cx="3930755" cy="534800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4029" y="1201290"/>
            <a:ext cx="3929338" cy="5346080"/>
          </a:xfrm>
          <a:prstGeom prst="rect">
            <a:avLst/>
          </a:prstGeom>
        </p:spPr>
      </p:pic>
    </p:spTree>
    <p:extLst>
      <p:ext uri="{BB962C8B-B14F-4D97-AF65-F5344CB8AC3E}">
        <p14:creationId xmlns:p14="http://schemas.microsoft.com/office/powerpoint/2010/main" val="1842514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6070" y="1209869"/>
            <a:ext cx="3930755" cy="5348007"/>
          </a:xfrm>
          <a:prstGeom prst="rect">
            <a:avLst/>
          </a:prstGeom>
        </p:spPr>
      </p:pic>
      <p:sp>
        <p:nvSpPr>
          <p:cNvPr id="2" name="Title 1"/>
          <p:cNvSpPr>
            <a:spLocks noGrp="1"/>
          </p:cNvSpPr>
          <p:nvPr>
            <p:ph type="title"/>
          </p:nvPr>
        </p:nvSpPr>
        <p:spPr/>
        <p:txBody>
          <a:bodyPr/>
          <a:lstStyle/>
          <a:p>
            <a:pPr algn="ctr"/>
            <a:r>
              <a:rPr lang="en-GB" dirty="0"/>
              <a:t>Can </a:t>
            </a:r>
            <a:r>
              <a:rPr lang="en-GB" dirty="0" smtClean="0"/>
              <a:t>You </a:t>
            </a:r>
            <a:r>
              <a:rPr lang="en-GB" dirty="0"/>
              <a:t>Spot the Phish?</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73" y="1198605"/>
            <a:ext cx="3947314" cy="537053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4894" y="1189085"/>
            <a:ext cx="3929338" cy="5346080"/>
          </a:xfrm>
          <a:prstGeom prst="rect">
            <a:avLst/>
          </a:prstGeom>
        </p:spPr>
      </p:pic>
      <p:sp>
        <p:nvSpPr>
          <p:cNvPr id="7" name="Rounded Rectangle 6"/>
          <p:cNvSpPr/>
          <p:nvPr/>
        </p:nvSpPr>
        <p:spPr>
          <a:xfrm>
            <a:off x="11017264" y="4432300"/>
            <a:ext cx="704850" cy="196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smtClean="0"/>
              <a:t>Poor spelling</a:t>
            </a:r>
            <a:endParaRPr lang="en-US" sz="700" dirty="0"/>
          </a:p>
        </p:txBody>
      </p:sp>
      <p:sp>
        <p:nvSpPr>
          <p:cNvPr id="9" name="Rounded Rectangle 8"/>
          <p:cNvSpPr/>
          <p:nvPr/>
        </p:nvSpPr>
        <p:spPr>
          <a:xfrm>
            <a:off x="8832864" y="4737100"/>
            <a:ext cx="704850" cy="196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smtClean="0"/>
              <a:t>Urgency</a:t>
            </a:r>
            <a:endParaRPr lang="en-US" sz="700" dirty="0"/>
          </a:p>
        </p:txBody>
      </p:sp>
      <p:sp>
        <p:nvSpPr>
          <p:cNvPr id="10" name="Rounded Rectangle 9"/>
          <p:cNvSpPr/>
          <p:nvPr/>
        </p:nvSpPr>
        <p:spPr>
          <a:xfrm>
            <a:off x="10755337" y="3214775"/>
            <a:ext cx="877877" cy="196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smtClean="0"/>
              <a:t>Poor grammar</a:t>
            </a:r>
            <a:endParaRPr lang="en-US" sz="700" dirty="0"/>
          </a:p>
        </p:txBody>
      </p:sp>
      <p:cxnSp>
        <p:nvCxnSpPr>
          <p:cNvPr id="11" name="Straight Arrow Connector 10"/>
          <p:cNvCxnSpPr/>
          <p:nvPr/>
        </p:nvCxnSpPr>
        <p:spPr>
          <a:xfrm flipH="1">
            <a:off x="10755337" y="3411625"/>
            <a:ext cx="452428" cy="317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0"/>
          </p:cNvCxnSpPr>
          <p:nvPr/>
        </p:nvCxnSpPr>
        <p:spPr>
          <a:xfrm flipH="1" flipV="1">
            <a:off x="10562553" y="4216400"/>
            <a:ext cx="807136" cy="215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0"/>
          </p:cNvCxnSpPr>
          <p:nvPr/>
        </p:nvCxnSpPr>
        <p:spPr>
          <a:xfrm flipH="1" flipV="1">
            <a:off x="9149969" y="4343400"/>
            <a:ext cx="35320" cy="393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570842" y="1307823"/>
            <a:ext cx="1041396" cy="25977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a:t>
            </a:r>
            <a:r>
              <a:rPr lang="en-GB" dirty="0" smtClean="0"/>
              <a:t>enuine</a:t>
            </a:r>
            <a:endParaRPr lang="en-US" dirty="0"/>
          </a:p>
        </p:txBody>
      </p:sp>
      <p:sp>
        <p:nvSpPr>
          <p:cNvPr id="18" name="Rectangle 17"/>
          <p:cNvSpPr/>
          <p:nvPr/>
        </p:nvSpPr>
        <p:spPr>
          <a:xfrm>
            <a:off x="9713941" y="1307465"/>
            <a:ext cx="1041396" cy="25977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Phish</a:t>
            </a:r>
            <a:endParaRPr lang="en-US" dirty="0"/>
          </a:p>
        </p:txBody>
      </p:sp>
      <p:sp>
        <p:nvSpPr>
          <p:cNvPr id="19" name="Rectangle 18"/>
          <p:cNvSpPr/>
          <p:nvPr/>
        </p:nvSpPr>
        <p:spPr>
          <a:xfrm>
            <a:off x="5678105" y="1299029"/>
            <a:ext cx="1041396" cy="25977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a:t>
            </a:r>
            <a:r>
              <a:rPr lang="en-GB" dirty="0" smtClean="0"/>
              <a:t>enuine</a:t>
            </a:r>
            <a:endParaRPr lang="en-US" dirty="0"/>
          </a:p>
        </p:txBody>
      </p:sp>
    </p:spTree>
    <p:extLst>
      <p:ext uri="{BB962C8B-B14F-4D97-AF65-F5344CB8AC3E}">
        <p14:creationId xmlns:p14="http://schemas.microsoft.com/office/powerpoint/2010/main" val="1955179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Can </a:t>
            </a:r>
            <a:r>
              <a:rPr lang="en-GB" dirty="0" smtClean="0"/>
              <a:t>You </a:t>
            </a:r>
            <a:r>
              <a:rPr lang="en-GB" dirty="0"/>
              <a:t>Spot the Phish?</a:t>
            </a:r>
            <a:endParaRPr lang="en-US" dirty="0"/>
          </a:p>
        </p:txBody>
      </p:sp>
      <p:sp>
        <p:nvSpPr>
          <p:cNvPr id="3" name="Slide Number Placeholder 2"/>
          <p:cNvSpPr>
            <a:spLocks noGrp="1"/>
          </p:cNvSpPr>
          <p:nvPr>
            <p:ph type="sldNum" sz="quarter" idx="11"/>
          </p:nvPr>
        </p:nvSpPr>
        <p:spPr/>
        <p:txBody>
          <a:bodyPr/>
          <a:lstStyle/>
          <a:p>
            <a:fld id="{602BDA9C-0978-EE47-B544-15FE77EDF278}" type="slidenum">
              <a:rPr lang="en-US" smtClean="0"/>
              <a:pPr/>
              <a:t>9</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828" y="1208653"/>
            <a:ext cx="3965075" cy="539470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086" y="1198605"/>
            <a:ext cx="3965075" cy="539470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58" y="1208653"/>
            <a:ext cx="3965075" cy="5394701"/>
          </a:xfrm>
          <a:prstGeom prst="rect">
            <a:avLst/>
          </a:prstGeom>
        </p:spPr>
      </p:pic>
    </p:spTree>
    <p:extLst>
      <p:ext uri="{BB962C8B-B14F-4D97-AF65-F5344CB8AC3E}">
        <p14:creationId xmlns:p14="http://schemas.microsoft.com/office/powerpoint/2010/main" val="747229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Sophos">
  <a:themeElements>
    <a:clrScheme name="Sophos 5">
      <a:dk1>
        <a:srgbClr val="5A5A5A"/>
      </a:dk1>
      <a:lt1>
        <a:srgbClr val="FFFFFF"/>
      </a:lt1>
      <a:dk2>
        <a:srgbClr val="102939"/>
      </a:dk2>
      <a:lt2>
        <a:srgbClr val="6EB4E7"/>
      </a:lt2>
      <a:accent1>
        <a:srgbClr val="005BB5"/>
      </a:accent1>
      <a:accent2>
        <a:srgbClr val="0090DD"/>
      </a:accent2>
      <a:accent3>
        <a:srgbClr val="FF8300"/>
      </a:accent3>
      <a:accent4>
        <a:srgbClr val="3FAE29"/>
      </a:accent4>
      <a:accent5>
        <a:srgbClr val="00ABC7"/>
      </a:accent5>
      <a:accent6>
        <a:srgbClr val="003D7A"/>
      </a:accent6>
      <a:hlink>
        <a:srgbClr val="005EB8"/>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phos Template" id="{2F57F993-DEA9-0F47-ACFA-3BBB375FB9D1}" vid="{86EF9EEE-10ED-4748-83CB-6B6C1C0701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1917</TotalTime>
  <Words>1666</Words>
  <Application>Microsoft Office PowerPoint</Application>
  <PresentationFormat>Widescreen</PresentationFormat>
  <Paragraphs>248</Paragraphs>
  <Slides>26</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Courier New</vt:lpstr>
      <vt:lpstr>Franklin Gothic Demi</vt:lpstr>
      <vt:lpstr>LucidaGrande</vt:lpstr>
      <vt:lpstr>Wingdings</vt:lpstr>
      <vt:lpstr>Sophos</vt:lpstr>
      <vt:lpstr>PowerPoint Presentation</vt:lpstr>
      <vt:lpstr>What is Phishing?</vt:lpstr>
      <vt:lpstr>Mass Phishing</vt:lpstr>
      <vt:lpstr>Spear Phishing</vt:lpstr>
      <vt:lpstr>PowerPoint Presentation</vt:lpstr>
      <vt:lpstr>PowerPoint Presentation</vt:lpstr>
      <vt:lpstr>Can You Spot the Phish?</vt:lpstr>
      <vt:lpstr>Can You Spot the Phish?</vt:lpstr>
      <vt:lpstr>Can You Spot the Phish?</vt:lpstr>
      <vt:lpstr>Can You Spot the Phish?</vt:lpstr>
      <vt:lpstr>Genuine and Phishing Emails Are Often Very Similar</vt:lpstr>
      <vt:lpstr>Don’t be Fooled by Format</vt:lpstr>
      <vt:lpstr>Ten Tell Tale Tips to Spot Phishing Emails</vt:lpstr>
      <vt:lpstr>Ten Tell-Tale Signs of Phishing</vt:lpstr>
      <vt:lpstr>Ten Tell-Tale Signs of Phishing</vt:lpstr>
      <vt:lpstr>Ten Tell-Tale Signs of Phishing</vt:lpstr>
      <vt:lpstr>Ten Tell-Tale Signs of Phishing</vt:lpstr>
      <vt:lpstr>Ten Tell-Tale Signs of Phishing</vt:lpstr>
      <vt:lpstr>Ten Tell-Tale Signs of Phishing</vt:lpstr>
      <vt:lpstr>Ten Tell-Tale Signs of Phishing</vt:lpstr>
      <vt:lpstr>Ten Tell-Tale Signs of Phishing</vt:lpstr>
      <vt:lpstr>Ten Tell-Tale Signs of Phishing</vt:lpstr>
      <vt:lpstr>Ten Tell-Tale Signs of Phishing</vt:lpstr>
      <vt:lpstr>Resources to Help You Spot Phishing</vt:lpstr>
      <vt:lpstr>Don’t Take the Bait</vt:lpstr>
      <vt:lpstr>PowerPoint Presentation</vt:lpstr>
    </vt:vector>
  </TitlesOfParts>
  <Company>Sophos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16 41 57</dc:title>
  <dc:creator>Richard Beckett</dc:creator>
  <cp:lastModifiedBy>Sally Adam</cp:lastModifiedBy>
  <cp:revision>85</cp:revision>
  <dcterms:created xsi:type="dcterms:W3CDTF">2017-02-08T13:57:07Z</dcterms:created>
  <dcterms:modified xsi:type="dcterms:W3CDTF">2017-04-04T13:30:17Z</dcterms:modified>
</cp:coreProperties>
</file>